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handoutMasterIdLst>
    <p:handoutMasterId r:id="rId49"/>
  </p:handoutMasterIdLst>
  <p:sldIdLst>
    <p:sldId id="412" r:id="rId3"/>
    <p:sldId id="327" r:id="rId4"/>
    <p:sldId id="326" r:id="rId5"/>
    <p:sldId id="269" r:id="rId6"/>
    <p:sldId id="452" r:id="rId7"/>
    <p:sldId id="414" r:id="rId8"/>
    <p:sldId id="362" r:id="rId9"/>
    <p:sldId id="277" r:id="rId10"/>
    <p:sldId id="369" r:id="rId11"/>
    <p:sldId id="421" r:id="rId12"/>
    <p:sldId id="422" r:id="rId13"/>
    <p:sldId id="423" r:id="rId14"/>
    <p:sldId id="424" r:id="rId15"/>
    <p:sldId id="415" r:id="rId16"/>
    <p:sldId id="425" r:id="rId17"/>
    <p:sldId id="427" r:id="rId18"/>
    <p:sldId id="428" r:id="rId19"/>
    <p:sldId id="429" r:id="rId20"/>
    <p:sldId id="430" r:id="rId21"/>
    <p:sldId id="360" r:id="rId22"/>
    <p:sldId id="431" r:id="rId23"/>
    <p:sldId id="432" r:id="rId24"/>
    <p:sldId id="344" r:id="rId25"/>
    <p:sldId id="345" r:id="rId26"/>
    <p:sldId id="435" r:id="rId27"/>
    <p:sldId id="437" r:id="rId28"/>
    <p:sldId id="438" r:id="rId29"/>
    <p:sldId id="439" r:id="rId30"/>
    <p:sldId id="447" r:id="rId31"/>
    <p:sldId id="351" r:id="rId32"/>
    <p:sldId id="417" r:id="rId33"/>
    <p:sldId id="448" r:id="rId34"/>
    <p:sldId id="464" r:id="rId35"/>
    <p:sldId id="465" r:id="rId36"/>
    <p:sldId id="459" r:id="rId37"/>
    <p:sldId id="453" r:id="rId38"/>
    <p:sldId id="460" r:id="rId39"/>
    <p:sldId id="454" r:id="rId40"/>
    <p:sldId id="461" r:id="rId41"/>
    <p:sldId id="457" r:id="rId42"/>
    <p:sldId id="458" r:id="rId43"/>
    <p:sldId id="462" r:id="rId44"/>
    <p:sldId id="463" r:id="rId45"/>
    <p:sldId id="450" r:id="rId46"/>
    <p:sldId id="44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56" autoAdjust="0"/>
    <p:restoredTop sz="83309" autoAdjust="0"/>
  </p:normalViewPr>
  <p:slideViewPr>
    <p:cSldViewPr>
      <p:cViewPr varScale="1">
        <p:scale>
          <a:sx n="62" d="100"/>
          <a:sy n="62" d="100"/>
        </p:scale>
        <p:origin x="132" y="6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8960" cy="457200"/>
          </a:xfrm>
          <a:prstGeom prst="rect">
            <a:avLst/>
          </a:prstGeom>
        </p:spPr>
        <p:txBody>
          <a:bodyPr vert="horz" lIns="91440" tIns="45720" rIns="91440" bIns="45720" rtlCol="0"/>
          <a:lstStyle>
            <a:lvl1pPr algn="l">
              <a:defRPr sz="1200"/>
            </a:lvl1pPr>
          </a:lstStyle>
          <a:p>
            <a:r>
              <a:rPr lang="en-GB" sz="1100" dirty="0" smtClean="0"/>
              <a:t>Introduction to Logistics &amp; SC Management</a:t>
            </a:r>
          </a:p>
          <a:p>
            <a:r>
              <a:rPr lang="en-GB" sz="1100" dirty="0" smtClean="0"/>
              <a:t>Dr Christine Rutherford</a:t>
            </a:r>
          </a:p>
        </p:txBody>
      </p:sp>
      <p:sp>
        <p:nvSpPr>
          <p:cNvPr id="4" name="Footer Placeholder 3"/>
          <p:cNvSpPr>
            <a:spLocks noGrp="1"/>
          </p:cNvSpPr>
          <p:nvPr>
            <p:ph type="ftr" sz="quarter" idx="2"/>
          </p:nvPr>
        </p:nvSpPr>
        <p:spPr>
          <a:xfrm>
            <a:off x="0" y="8685213"/>
            <a:ext cx="3861048" cy="457200"/>
          </a:xfrm>
          <a:prstGeom prst="rect">
            <a:avLst/>
          </a:prstGeom>
        </p:spPr>
        <p:txBody>
          <a:bodyPr vert="horz" lIns="91440" tIns="45720" rIns="91440" bIns="45720" rtlCol="0" anchor="b"/>
          <a:lstStyle>
            <a:lvl1pPr algn="l">
              <a:defRPr sz="1200"/>
            </a:lvl1pPr>
          </a:lstStyle>
          <a:p>
            <a:r>
              <a:rPr lang="en-GB" sz="1100" i="1" dirty="0" smtClean="0"/>
              <a:t>Copyright © C Rutherford,  Heriot-Watt University, 2015</a:t>
            </a:r>
            <a:endParaRPr lang="en-GB" sz="1100" i="1"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8E8169-F3A8-422B-AE18-1AAEE9C8BB00}" type="slidenum">
              <a:rPr lang="en-GB" smtClean="0"/>
              <a:pPr/>
              <a:t>‹#›</a:t>
            </a:fld>
            <a:endParaRPr lang="en-GB"/>
          </a:p>
        </p:txBody>
      </p:sp>
      <p:pic>
        <p:nvPicPr>
          <p:cNvPr id="6" name="Picture 6" descr="hwlogo"/>
          <p:cNvPicPr>
            <a:picLocks noChangeAspect="1" noChangeArrowheads="1"/>
          </p:cNvPicPr>
          <p:nvPr/>
        </p:nvPicPr>
        <p:blipFill>
          <a:blip r:embed="rId2" cstate="print"/>
          <a:srcRect/>
          <a:stretch>
            <a:fillRect/>
          </a:stretch>
        </p:blipFill>
        <p:spPr bwMode="auto">
          <a:xfrm>
            <a:off x="5769478" y="0"/>
            <a:ext cx="1071562" cy="790575"/>
          </a:xfrm>
          <a:prstGeom prst="rect">
            <a:avLst/>
          </a:prstGeom>
          <a:noFill/>
          <a:ln w="9525">
            <a:noFill/>
            <a:miter lim="800000"/>
            <a:headEnd/>
            <a:tailEnd/>
          </a:ln>
        </p:spPr>
      </p:pic>
    </p:spTree>
    <p:extLst>
      <p:ext uri="{BB962C8B-B14F-4D97-AF65-F5344CB8AC3E}">
        <p14:creationId xmlns:p14="http://schemas.microsoft.com/office/powerpoint/2010/main" val="404915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73382-5620-434C-940E-A2CD6C0CB5A4}"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CF88D-CD91-4822-9C46-DE013FFCF99B}" type="slidenum">
              <a:rPr lang="en-US" smtClean="0"/>
              <a:pPr/>
              <a:t>‹#›</a:t>
            </a:fld>
            <a:endParaRPr lang="en-US"/>
          </a:p>
        </p:txBody>
      </p:sp>
    </p:spTree>
    <p:extLst>
      <p:ext uri="{BB962C8B-B14F-4D97-AF65-F5344CB8AC3E}">
        <p14:creationId xmlns:p14="http://schemas.microsoft.com/office/powerpoint/2010/main" val="36922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4CF88D-CD91-4822-9C46-DE013FFCF99B}" type="slidenum">
              <a:rPr lang="en-US" smtClean="0"/>
              <a:pPr/>
              <a:t>1</a:t>
            </a:fld>
            <a:endParaRPr lang="en-US"/>
          </a:p>
        </p:txBody>
      </p:sp>
    </p:spTree>
    <p:extLst>
      <p:ext uri="{BB962C8B-B14F-4D97-AF65-F5344CB8AC3E}">
        <p14:creationId xmlns:p14="http://schemas.microsoft.com/office/powerpoint/2010/main" val="90846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Rot="1" noChangeAspect="1" noChangeArrowheads="1" noTextEdit="1"/>
          </p:cNvSpPr>
          <p:nvPr>
            <p:ph type="sldImg"/>
          </p:nvPr>
        </p:nvSpPr>
        <p:spPr>
          <a:xfrm>
            <a:off x="1298575" y="1058863"/>
            <a:ext cx="4249738" cy="3186112"/>
          </a:xfrm>
          <a:ln/>
        </p:spPr>
      </p:sp>
    </p:spTree>
    <p:extLst>
      <p:ext uri="{BB962C8B-B14F-4D97-AF65-F5344CB8AC3E}">
        <p14:creationId xmlns:p14="http://schemas.microsoft.com/office/powerpoint/2010/main" val="27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spect="1" noChangeArrowheads="1" noTextEdit="1"/>
          </p:cNvSpPr>
          <p:nvPr>
            <p:ph type="sldImg"/>
          </p:nvPr>
        </p:nvSpPr>
        <p:spPr>
          <a:xfrm>
            <a:off x="1298575" y="1058863"/>
            <a:ext cx="4248150" cy="3186112"/>
          </a:xfrm>
          <a:ln/>
        </p:spPr>
      </p:sp>
    </p:spTree>
    <p:extLst>
      <p:ext uri="{BB962C8B-B14F-4D97-AF65-F5344CB8AC3E}">
        <p14:creationId xmlns:p14="http://schemas.microsoft.com/office/powerpoint/2010/main" val="111162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Rot="1" noChangeAspect="1" noChangeArrowheads="1" noTextEdit="1"/>
          </p:cNvSpPr>
          <p:nvPr>
            <p:ph type="sldImg"/>
          </p:nvPr>
        </p:nvSpPr>
        <p:spPr>
          <a:xfrm>
            <a:off x="1298575" y="1058863"/>
            <a:ext cx="4249738" cy="3186112"/>
          </a:xfrm>
          <a:ln/>
        </p:spPr>
      </p:sp>
    </p:spTree>
    <p:extLst>
      <p:ext uri="{BB962C8B-B14F-4D97-AF65-F5344CB8AC3E}">
        <p14:creationId xmlns:p14="http://schemas.microsoft.com/office/powerpoint/2010/main" val="80652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spect="1" noChangeArrowheads="1" noTextEdit="1"/>
          </p:cNvSpPr>
          <p:nvPr>
            <p:ph type="sldImg"/>
          </p:nvPr>
        </p:nvSpPr>
        <p:spPr>
          <a:xfrm>
            <a:off x="1298575" y="1058863"/>
            <a:ext cx="4248150" cy="3186112"/>
          </a:xfrm>
          <a:ln/>
        </p:spPr>
      </p:sp>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49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spect="1" noChangeArrowheads="1" noTextEdit="1"/>
          </p:cNvSpPr>
          <p:nvPr>
            <p:ph type="sldImg"/>
          </p:nvPr>
        </p:nvSpPr>
        <p:spPr>
          <a:xfrm>
            <a:off x="1298575" y="1058863"/>
            <a:ext cx="4248150" cy="3186112"/>
          </a:xfrm>
          <a:ln/>
        </p:spPr>
      </p:sp>
      <p:sp>
        <p:nvSpPr>
          <p:cNvPr id="2" name="Notes Placeholder 1"/>
          <p:cNvSpPr>
            <a:spLocks noGrp="1"/>
          </p:cNvSpPr>
          <p:nvPr>
            <p:ph type="body" idx="1"/>
          </p:nvPr>
        </p:nvSpPr>
        <p:spPr/>
        <p:txBody>
          <a:bodyPr/>
          <a:lstStyle/>
          <a:p>
            <a:r>
              <a:rPr lang="en-GB" dirty="0" smtClean="0"/>
              <a:t>Inter-organisational integration</a:t>
            </a:r>
            <a:r>
              <a:rPr lang="en-GB" baseline="0" dirty="0" smtClean="0"/>
              <a:t> / process alignment</a:t>
            </a:r>
            <a:r>
              <a:rPr lang="en-GB" dirty="0" smtClean="0"/>
              <a:t>!!  What</a:t>
            </a:r>
            <a:r>
              <a:rPr lang="en-GB" baseline="0" dirty="0" smtClean="0"/>
              <a:t> SCM is all about.</a:t>
            </a:r>
          </a:p>
          <a:p>
            <a:r>
              <a:rPr lang="en-GB" baseline="0" dirty="0" smtClean="0"/>
              <a:t>Not many companies achieve this.</a:t>
            </a:r>
            <a:endParaRPr lang="en-GB" dirty="0"/>
          </a:p>
        </p:txBody>
      </p:sp>
    </p:spTree>
    <p:extLst>
      <p:ext uri="{BB962C8B-B14F-4D97-AF65-F5344CB8AC3E}">
        <p14:creationId xmlns:p14="http://schemas.microsoft.com/office/powerpoint/2010/main" val="31449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Knowledge Transfer Partnership SNBTS-HW</a:t>
            </a:r>
            <a:endParaRPr lang="en-US"/>
          </a:p>
        </p:txBody>
      </p:sp>
      <p:sp>
        <p:nvSpPr>
          <p:cNvPr id="5" name="Date Placeholder 4"/>
          <p:cNvSpPr>
            <a:spLocks noGrp="1"/>
          </p:cNvSpPr>
          <p:nvPr>
            <p:ph type="dt" idx="11"/>
          </p:nvPr>
        </p:nvSpPr>
        <p:spPr/>
        <p:txBody>
          <a:bodyPr/>
          <a:lstStyle/>
          <a:p>
            <a:r>
              <a:rPr lang="en-US" smtClean="0"/>
              <a:t>17 December 2014</a:t>
            </a:r>
            <a:endParaRPr lang="en-US"/>
          </a:p>
        </p:txBody>
      </p:sp>
      <p:sp>
        <p:nvSpPr>
          <p:cNvPr id="6" name="Slide Number Placeholder 5"/>
          <p:cNvSpPr>
            <a:spLocks noGrp="1"/>
          </p:cNvSpPr>
          <p:nvPr>
            <p:ph type="sldNum" sz="quarter" idx="12"/>
          </p:nvPr>
        </p:nvSpPr>
        <p:spPr/>
        <p:txBody>
          <a:bodyPr/>
          <a:lstStyle/>
          <a:p>
            <a:fld id="{924CF88D-CD91-4822-9C46-DE013FFCF99B}" type="slidenum">
              <a:rPr lang="en-US" smtClean="0"/>
              <a:pPr/>
              <a:t>15</a:t>
            </a:fld>
            <a:endParaRPr lang="en-US"/>
          </a:p>
        </p:txBody>
      </p:sp>
    </p:spTree>
    <p:extLst>
      <p:ext uri="{BB962C8B-B14F-4D97-AF65-F5344CB8AC3E}">
        <p14:creationId xmlns:p14="http://schemas.microsoft.com/office/powerpoint/2010/main" val="317092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p:cNvSpPr>
          <p:nvPr>
            <p:ph type="sldImg"/>
          </p:nvPr>
        </p:nvSpPr>
        <p:spPr bwMode="auto">
          <a:xfrm>
            <a:off x="1303338" y="1049338"/>
            <a:ext cx="4249737" cy="3186112"/>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2675" y="4369570"/>
            <a:ext cx="5021325" cy="3798345"/>
          </a:xfrm>
          <a:prstGeom prst="rect">
            <a:avLst/>
          </a:prstGeom>
          <a:noFill/>
          <a:ln w="12700">
            <a:miter lim="800000"/>
            <a:headEnd type="none" w="sm" len="sm"/>
            <a:tailEnd type="none" w="sm" len="sm"/>
          </a:ln>
        </p:spPr>
        <p:txBody>
          <a:bodyPr lIns="92398" tIns="46199" rIns="92398" bIns="46199"/>
          <a:lstStyle/>
          <a:p>
            <a:pPr defTabSz="914400">
              <a:spcBef>
                <a:spcPct val="0"/>
              </a:spcBef>
            </a:pPr>
            <a:endParaRPr lang="en-GB" sz="2400"/>
          </a:p>
        </p:txBody>
      </p:sp>
    </p:spTree>
    <p:extLst>
      <p:ext uri="{BB962C8B-B14F-4D97-AF65-F5344CB8AC3E}">
        <p14:creationId xmlns:p14="http://schemas.microsoft.com/office/powerpoint/2010/main" val="408606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bwMode="auto">
          <a:xfrm>
            <a:off x="928127" y="4358054"/>
            <a:ext cx="5036063" cy="4076700"/>
          </a:xfrm>
          <a:prstGeom prst="rect">
            <a:avLst/>
          </a:prstGeom>
          <a:noFill/>
          <a:ln w="12700">
            <a:miter lim="800000"/>
            <a:headEnd type="none" w="sm" len="sm"/>
            <a:tailEnd type="none" w="sm" len="sm"/>
          </a:ln>
        </p:spPr>
        <p:txBody>
          <a:bodyPr lIns="91038" tIns="45519" rIns="91038" bIns="45519"/>
          <a:lstStyle/>
          <a:p>
            <a:pPr>
              <a:spcBef>
                <a:spcPct val="0"/>
              </a:spcBef>
            </a:pPr>
            <a:endParaRPr lang="en-US" sz="2400"/>
          </a:p>
        </p:txBody>
      </p:sp>
    </p:spTree>
    <p:extLst>
      <p:ext uri="{BB962C8B-B14F-4D97-AF65-F5344CB8AC3E}">
        <p14:creationId xmlns:p14="http://schemas.microsoft.com/office/powerpoint/2010/main" val="305776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0"/>
              </a:spcBef>
              <a:buClrTx/>
            </a:pPr>
            <a:r>
              <a:rPr lang="en-GB" sz="1400" dirty="0" smtClean="0">
                <a:solidFill>
                  <a:schemeClr val="tx2"/>
                </a:solidFill>
                <a:latin typeface="Arial" charset="0"/>
              </a:rPr>
              <a:t>The ability to respond rapidly to</a:t>
            </a:r>
            <a:endParaRPr lang="en-GB" sz="1400" b="1" dirty="0" smtClean="0">
              <a:solidFill>
                <a:schemeClr val="tx2"/>
              </a:solidFill>
              <a:latin typeface="Arial" charset="0"/>
            </a:endParaRPr>
          </a:p>
          <a:p>
            <a:pPr eaLnBrk="0" hangingPunct="0">
              <a:spcBef>
                <a:spcPct val="0"/>
              </a:spcBef>
              <a:buClrTx/>
            </a:pPr>
            <a:r>
              <a:rPr lang="en-GB" sz="1400" b="1" dirty="0" smtClean="0">
                <a:solidFill>
                  <a:schemeClr val="tx2"/>
                </a:solidFill>
                <a:latin typeface="Arial" charset="0"/>
              </a:rPr>
              <a:t> </a:t>
            </a:r>
            <a:r>
              <a:rPr lang="en-GB" sz="1400" dirty="0" smtClean="0">
                <a:solidFill>
                  <a:schemeClr val="tx2"/>
                </a:solidFill>
                <a:latin typeface="Arial" charset="0"/>
              </a:rPr>
              <a:t>changes in demand.</a:t>
            </a:r>
          </a:p>
          <a:p>
            <a:pPr algn="l" eaLnBrk="0" hangingPunct="0">
              <a:spcBef>
                <a:spcPct val="0"/>
              </a:spcBef>
              <a:buClrTx/>
            </a:pPr>
            <a:endParaRPr lang="en-GB" sz="1400" dirty="0" smtClean="0">
              <a:solidFill>
                <a:schemeClr val="tx2"/>
              </a:solidFill>
              <a:latin typeface="Arial" charset="0"/>
            </a:endParaRPr>
          </a:p>
          <a:p>
            <a:pPr algn="l" eaLnBrk="0" hangingPunct="0">
              <a:lnSpc>
                <a:spcPct val="110000"/>
              </a:lnSpc>
              <a:spcBef>
                <a:spcPct val="0"/>
              </a:spcBef>
              <a:buClrTx/>
            </a:pPr>
            <a:r>
              <a:rPr lang="en-GB" sz="1200" dirty="0" smtClean="0">
                <a:latin typeface="Arial" charset="0"/>
              </a:rPr>
              <a:t>“ Agile competition demands that </a:t>
            </a:r>
            <a:r>
              <a:rPr lang="en-GB" sz="1200" b="1" dirty="0" smtClean="0">
                <a:latin typeface="Arial" charset="0"/>
              </a:rPr>
              <a:t>the processes that support</a:t>
            </a:r>
            <a:r>
              <a:rPr lang="en-GB" sz="1200" dirty="0" smtClean="0">
                <a:latin typeface="Arial" charset="0"/>
              </a:rPr>
              <a:t> the creation, production and distribution of goods and services be centred on the  </a:t>
            </a:r>
            <a:r>
              <a:rPr lang="en-GB" sz="1400" dirty="0" smtClean="0">
                <a:solidFill>
                  <a:srgbClr val="FF0000"/>
                </a:solidFill>
                <a:effectLst>
                  <a:outerShdw blurRad="38100" dist="38100" dir="2700000" algn="tl">
                    <a:srgbClr val="C0C0C0"/>
                  </a:outerShdw>
                </a:effectLst>
                <a:latin typeface="Arial" charset="0"/>
              </a:rPr>
              <a:t>customer-perceived value of products.</a:t>
            </a:r>
            <a:endParaRPr lang="en-GB" sz="1400" dirty="0" smtClean="0">
              <a:solidFill>
                <a:srgbClr val="FF0000"/>
              </a:solidFill>
              <a:latin typeface="Arial" charset="0"/>
            </a:endParaRPr>
          </a:p>
          <a:p>
            <a:pPr algn="l" eaLnBrk="0" hangingPunct="0">
              <a:lnSpc>
                <a:spcPct val="110000"/>
              </a:lnSpc>
              <a:spcBef>
                <a:spcPct val="0"/>
              </a:spcBef>
              <a:buClrTx/>
            </a:pPr>
            <a:endParaRPr lang="en-GB" sz="1200" dirty="0" smtClean="0">
              <a:solidFill>
                <a:srgbClr val="FF0000"/>
              </a:solidFill>
              <a:latin typeface="Arial" charset="0"/>
            </a:endParaRPr>
          </a:p>
          <a:p>
            <a:pPr algn="l" eaLnBrk="0" hangingPunct="0">
              <a:lnSpc>
                <a:spcPct val="110000"/>
              </a:lnSpc>
              <a:spcBef>
                <a:spcPct val="0"/>
              </a:spcBef>
              <a:buClrTx/>
            </a:pPr>
            <a:r>
              <a:rPr lang="en-GB" sz="1200" dirty="0" smtClean="0">
                <a:latin typeface="Arial" charset="0"/>
              </a:rPr>
              <a:t>Successful agile companies, therefore, know a great deal about individual customers and interact routinely and intensively”</a:t>
            </a:r>
          </a:p>
          <a:p>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19</a:t>
            </a:fld>
            <a:endParaRPr lang="en-US"/>
          </a:p>
        </p:txBody>
      </p:sp>
    </p:spTree>
    <p:extLst>
      <p:ext uri="{BB962C8B-B14F-4D97-AF65-F5344CB8AC3E}">
        <p14:creationId xmlns:p14="http://schemas.microsoft.com/office/powerpoint/2010/main" val="167419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Rot="1" noChangeAspect="1" noChangeArrowheads="1" noTextEdit="1"/>
          </p:cNvSpPr>
          <p:nvPr>
            <p:ph type="sldImg"/>
          </p:nvPr>
        </p:nvSpPr>
        <p:spPr>
          <a:xfrm>
            <a:off x="1301750" y="1049338"/>
            <a:ext cx="4248150" cy="3186112"/>
          </a:xfrm>
          <a:ln/>
        </p:spPr>
      </p:sp>
      <p:sp>
        <p:nvSpPr>
          <p:cNvPr id="720899" name="Rectangle 3"/>
          <p:cNvSpPr>
            <a:spLocks noGrp="1" noChangeArrowheads="1"/>
          </p:cNvSpPr>
          <p:nvPr>
            <p:ph type="body" idx="1"/>
          </p:nvPr>
        </p:nvSpPr>
        <p:spPr bwMode="auto">
          <a:xfrm>
            <a:off x="931394" y="4311161"/>
            <a:ext cx="5049135" cy="4169020"/>
          </a:xfrm>
          <a:prstGeom prst="rect">
            <a:avLst/>
          </a:prstGeom>
          <a:noFill/>
          <a:ln w="12700">
            <a:miter lim="800000"/>
            <a:headEnd type="none" w="sm" len="sm"/>
            <a:tailEnd type="none" w="sm" len="sm"/>
          </a:ln>
        </p:spPr>
        <p:txBody>
          <a:bodyPr/>
          <a:lstStyle/>
          <a:p>
            <a:r>
              <a:rPr lang="en-US" dirty="0" smtClean="0"/>
              <a:t>Hidden slide – do not print.</a:t>
            </a:r>
          </a:p>
          <a:p>
            <a:r>
              <a:rPr lang="en-US" dirty="0" smtClean="0"/>
              <a:t>Reveal</a:t>
            </a:r>
            <a:r>
              <a:rPr lang="en-US" baseline="0" dirty="0" smtClean="0"/>
              <a:t> during the lecture.</a:t>
            </a:r>
            <a:endParaRPr lang="en-US" dirty="0"/>
          </a:p>
        </p:txBody>
      </p:sp>
    </p:spTree>
    <p:extLst>
      <p:ext uri="{BB962C8B-B14F-4D97-AF65-F5344CB8AC3E}">
        <p14:creationId xmlns:p14="http://schemas.microsoft.com/office/powerpoint/2010/main" val="325995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xfrm>
            <a:off x="1298575" y="1058863"/>
            <a:ext cx="4248150" cy="3186112"/>
          </a:xfrm>
          <a:ln/>
        </p:spPr>
      </p:sp>
    </p:spTree>
    <p:extLst>
      <p:ext uri="{BB962C8B-B14F-4D97-AF65-F5344CB8AC3E}">
        <p14:creationId xmlns:p14="http://schemas.microsoft.com/office/powerpoint/2010/main" val="904622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bwMode="auto">
          <a:xfrm>
            <a:off x="931396" y="4311162"/>
            <a:ext cx="5049135" cy="4169020"/>
          </a:xfrm>
          <a:prstGeom prst="rect">
            <a:avLst/>
          </a:prstGeom>
          <a:noFill/>
          <a:ln>
            <a:miter lim="800000"/>
            <a:headEnd/>
            <a:tailEnd/>
          </a:ln>
        </p:spPr>
        <p:txBody>
          <a:bodyPr/>
          <a:lstStyle/>
          <a:p>
            <a:r>
              <a:rPr lang="en-GB" dirty="0"/>
              <a:t>Differences in Demand</a:t>
            </a:r>
          </a:p>
          <a:p>
            <a:r>
              <a:rPr lang="en-GB" dirty="0"/>
              <a:t>The aim is to reduce market mediation costs (lost sales, forced mark-downs) through increased supply chain speed and flexibility</a:t>
            </a:r>
          </a:p>
          <a:p>
            <a:r>
              <a:rPr lang="en-GB" dirty="0"/>
              <a:t>That impacts on the physical structure of the supply chain I.e. where should I source a product or locate my factory and warehouses.  </a:t>
            </a:r>
          </a:p>
          <a:p>
            <a:r>
              <a:rPr lang="en-GB" dirty="0"/>
              <a:t>To become more market responsive – there is the need to focus aggressively on reducing lead-time – this clearly impacts on decisions about network design</a:t>
            </a:r>
          </a:p>
          <a:p>
            <a:r>
              <a:rPr lang="en-GB" dirty="0"/>
              <a:t>Whereas the aim with regards functional products is to supply the product at minimum cost so LT would be reduced as long as it doesn’t increase cost.</a:t>
            </a:r>
          </a:p>
        </p:txBody>
      </p:sp>
    </p:spTree>
    <p:extLst>
      <p:ext uri="{BB962C8B-B14F-4D97-AF65-F5344CB8AC3E}">
        <p14:creationId xmlns:p14="http://schemas.microsoft.com/office/powerpoint/2010/main" val="3864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bwMode="auto">
          <a:xfrm>
            <a:off x="931396" y="4311162"/>
            <a:ext cx="5049135" cy="4169020"/>
          </a:xfrm>
          <a:prstGeom prst="rect">
            <a:avLst/>
          </a:prstGeom>
          <a:noFill/>
          <a:ln>
            <a:miter lim="800000"/>
            <a:headEnd/>
            <a:tailEnd/>
          </a:ln>
        </p:spPr>
        <p:txBody>
          <a:bodyPr/>
          <a:lstStyle/>
          <a:p>
            <a:r>
              <a:rPr lang="en-GB"/>
              <a:t>Companies often find themselves in the top right hand cell.  </a:t>
            </a:r>
          </a:p>
          <a:p>
            <a:r>
              <a:rPr lang="en-GB"/>
              <a:t>Fisher argues that for each dollar invested intelligently in improving supply chain responsiveness will usually lead to a decrease in more than a dollar in the cost of stockouts and forced mark-downs that result from this mismatch. Simply because of that high profit contribution.</a:t>
            </a:r>
          </a:p>
          <a:p>
            <a:endParaRPr lang="en-GB"/>
          </a:p>
        </p:txBody>
      </p:sp>
    </p:spTree>
    <p:extLst>
      <p:ext uri="{BB962C8B-B14F-4D97-AF65-F5344CB8AC3E}">
        <p14:creationId xmlns:p14="http://schemas.microsoft.com/office/powerpoint/2010/main" val="75449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GB" dirty="0" smtClean="0"/>
              <a:t>A very important SC concept</a:t>
            </a:r>
          </a:p>
          <a:p>
            <a:r>
              <a:rPr lang="en-GB" dirty="0" smtClean="0"/>
              <a:t>Where we separate forecast drive and demand driven processes.</a:t>
            </a:r>
          </a:p>
          <a:p>
            <a:r>
              <a:rPr lang="en-GB" dirty="0" smtClean="0"/>
              <a:t>Place</a:t>
            </a:r>
            <a:r>
              <a:rPr lang="en-GB" baseline="0" dirty="0" smtClean="0"/>
              <a:t> strategic – safety stock at the decoupling point.</a:t>
            </a:r>
          </a:p>
          <a:p>
            <a:r>
              <a:rPr lang="en-GB" baseline="0" dirty="0" smtClean="0"/>
              <a:t>Most supply chains tend to carry stock in multiple locations due to ownership and issues to do with lack of trust and visibility in the SC.</a:t>
            </a:r>
          </a:p>
          <a:p>
            <a:r>
              <a:rPr lang="en-GB" baseline="0" dirty="0" smtClean="0"/>
              <a:t>Ideally we should identify a single decoupling point for each product group or segment.</a:t>
            </a:r>
          </a:p>
          <a:p>
            <a:r>
              <a:rPr lang="en-GB" baseline="0" dirty="0" smtClean="0"/>
              <a:t>Ideally the decoupling point should be as far upstream in the SC process as possible – but only as far as the customer and our competitors will allow!!  i.e. we must be able to serve the customer within the timescales the customer demands, this is often determined by our competitors – our service offering must be competitive.</a:t>
            </a:r>
            <a:endParaRPr lang="en-GB" dirty="0"/>
          </a:p>
        </p:txBody>
      </p:sp>
    </p:spTree>
    <p:extLst>
      <p:ext uri="{BB962C8B-B14F-4D97-AF65-F5344CB8AC3E}">
        <p14:creationId xmlns:p14="http://schemas.microsoft.com/office/powerpoint/2010/main" val="210931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GB" dirty="0" smtClean="0"/>
              <a:t>Another very important SCM concept or strategy – postponement.</a:t>
            </a:r>
          </a:p>
          <a:p>
            <a:r>
              <a:rPr lang="en-GB" dirty="0" smtClean="0"/>
              <a:t>Discuss</a:t>
            </a:r>
            <a:r>
              <a:rPr lang="en-GB" baseline="0" dirty="0" smtClean="0"/>
              <a:t> Form and Place (Logistical) postponement strategies and give examples.</a:t>
            </a:r>
          </a:p>
          <a:p>
            <a:endParaRPr lang="en-GB" dirty="0"/>
          </a:p>
        </p:txBody>
      </p:sp>
    </p:spTree>
    <p:extLst>
      <p:ext uri="{BB962C8B-B14F-4D97-AF65-F5344CB8AC3E}">
        <p14:creationId xmlns:p14="http://schemas.microsoft.com/office/powerpoint/2010/main" val="44213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a:xfrm>
            <a:off x="1147763" y="957263"/>
            <a:ext cx="4565650" cy="3424237"/>
          </a:xfrm>
          <a:ln cap="flat"/>
        </p:spPr>
      </p:sp>
      <p:sp>
        <p:nvSpPr>
          <p:cNvPr id="614403" name="Rectangle 3"/>
          <p:cNvSpPr>
            <a:spLocks noGrp="1" noChangeArrowheads="1"/>
          </p:cNvSpPr>
          <p:nvPr>
            <p:ph type="body" idx="1"/>
          </p:nvPr>
        </p:nvSpPr>
        <p:spPr bwMode="auto">
          <a:xfrm>
            <a:off x="931396" y="4311162"/>
            <a:ext cx="5049135" cy="4169020"/>
          </a:xfrm>
          <a:prstGeom prst="rect">
            <a:avLst/>
          </a:prstGeom>
          <a:noFill/>
          <a:ln>
            <a:miter lim="800000"/>
            <a:headEnd/>
            <a:tailEnd/>
          </a:ln>
        </p:spPr>
        <p:txBody>
          <a:bodyPr/>
          <a:lstStyle/>
          <a:p>
            <a:r>
              <a:rPr lang="en-GB"/>
              <a:t>Customer order Cycle – depends on how long the customer is prepared to wait – that usually depends on the product and the service being offered by competitors.</a:t>
            </a:r>
          </a:p>
          <a:p>
            <a:r>
              <a:rPr lang="en-GB"/>
              <a:t>It means you have to forecast demand and because forecasts are never accurate the company has to carry inventory at a cost to the business</a:t>
            </a:r>
          </a:p>
        </p:txBody>
      </p:sp>
    </p:spTree>
    <p:extLst>
      <p:ext uri="{BB962C8B-B14F-4D97-AF65-F5344CB8AC3E}">
        <p14:creationId xmlns:p14="http://schemas.microsoft.com/office/powerpoint/2010/main" val="226510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Rot="1" noChangeAspect="1" noChangeArrowheads="1" noTextEdit="1"/>
          </p:cNvSpPr>
          <p:nvPr>
            <p:ph type="sldImg"/>
          </p:nvPr>
        </p:nvSpPr>
        <p:spPr>
          <a:xfrm>
            <a:off x="1147763" y="957263"/>
            <a:ext cx="4565650" cy="3424237"/>
          </a:xfrm>
          <a:ln cap="flat"/>
        </p:spPr>
      </p:sp>
      <p:sp>
        <p:nvSpPr>
          <p:cNvPr id="616451" name="Rectangle 3"/>
          <p:cNvSpPr>
            <a:spLocks noGrp="1" noChangeArrowheads="1"/>
          </p:cNvSpPr>
          <p:nvPr>
            <p:ph type="body" idx="1"/>
          </p:nvPr>
        </p:nvSpPr>
        <p:spPr bwMode="auto">
          <a:xfrm>
            <a:off x="931396" y="4311162"/>
            <a:ext cx="5049135" cy="4169020"/>
          </a:xfrm>
          <a:prstGeom prst="rect">
            <a:avLst/>
          </a:prstGeom>
          <a:noFill/>
          <a:ln>
            <a:miter lim="800000"/>
            <a:headEnd/>
            <a:tailEnd/>
          </a:ln>
        </p:spPr>
        <p:txBody>
          <a:bodyPr/>
          <a:lstStyle/>
          <a:p>
            <a:r>
              <a:rPr lang="en-GB"/>
              <a:t>Reduce delivery lead-time and increase frequency of production (i.e. become more agile) –reduce overall Logistics lead-time and shift decoupling point further away from the customer.   Strategic inventory now in a lower value generic state.  Forecast for capacity and execute against demand!</a:t>
            </a:r>
          </a:p>
        </p:txBody>
      </p:sp>
    </p:spTree>
    <p:extLst>
      <p:ext uri="{BB962C8B-B14F-4D97-AF65-F5344CB8AC3E}">
        <p14:creationId xmlns:p14="http://schemas.microsoft.com/office/powerpoint/2010/main" val="3599637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1301750" y="1047750"/>
            <a:ext cx="4249738" cy="3187700"/>
          </a:xfrm>
          <a:ln/>
        </p:spPr>
      </p:sp>
      <p:sp>
        <p:nvSpPr>
          <p:cNvPr id="438275" name="Rectangle 3"/>
          <p:cNvSpPr>
            <a:spLocks noGrp="1" noChangeArrowheads="1"/>
          </p:cNvSpPr>
          <p:nvPr>
            <p:ph type="body" idx="1"/>
          </p:nvPr>
        </p:nvSpPr>
        <p:spPr bwMode="auto">
          <a:xfrm>
            <a:off x="921591" y="4350728"/>
            <a:ext cx="4998480" cy="4142642"/>
          </a:xfrm>
          <a:prstGeom prst="rect">
            <a:avLst/>
          </a:prstGeom>
          <a:noFill/>
          <a:ln>
            <a:miter lim="800000"/>
            <a:headEnd/>
            <a:tailEnd/>
          </a:ln>
        </p:spPr>
        <p:txBody>
          <a:bodyPr lIns="91533" tIns="45767" rIns="91533" bIns="45767"/>
          <a:lstStyle/>
          <a:p>
            <a:endParaRPr lang="en-US" dirty="0"/>
          </a:p>
        </p:txBody>
      </p:sp>
    </p:spTree>
    <p:extLst>
      <p:ext uri="{BB962C8B-B14F-4D97-AF65-F5344CB8AC3E}">
        <p14:creationId xmlns:p14="http://schemas.microsoft.com/office/powerpoint/2010/main" val="114052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spect="1" noChangeArrowheads="1" noTextEdit="1"/>
          </p:cNvSpPr>
          <p:nvPr>
            <p:ph type="sldImg"/>
          </p:nvPr>
        </p:nvSpPr>
        <p:spPr>
          <a:xfrm>
            <a:off x="1298575" y="1058863"/>
            <a:ext cx="4248150" cy="3186112"/>
          </a:xfrm>
          <a:ln/>
        </p:spPr>
      </p:sp>
      <p:sp>
        <p:nvSpPr>
          <p:cNvPr id="731139" name="Rectangle 3"/>
          <p:cNvSpPr>
            <a:spLocks noGrp="1" noChangeArrowheads="1"/>
          </p:cNvSpPr>
          <p:nvPr>
            <p:ph type="body" idx="1"/>
          </p:nvPr>
        </p:nvSpPr>
        <p:spPr bwMode="auto">
          <a:xfrm>
            <a:off x="931394" y="4311161"/>
            <a:ext cx="5049135" cy="4169020"/>
          </a:xfrm>
          <a:prstGeom prst="rect">
            <a:avLst/>
          </a:prstGeom>
          <a:noFill/>
          <a:ln>
            <a:miter lim="800000"/>
            <a:headEnd/>
            <a:tailEnd/>
          </a:ln>
        </p:spPr>
        <p:txBody>
          <a:bodyPr/>
          <a:lstStyle/>
          <a:p>
            <a:r>
              <a:rPr lang="en-GB" b="1" dirty="0" smtClean="0"/>
              <a:t>Supplementary slide 4  (if you have time)</a:t>
            </a:r>
          </a:p>
          <a:p>
            <a:endParaRPr lang="en-GB" dirty="0" smtClean="0"/>
          </a:p>
          <a:p>
            <a:r>
              <a:rPr lang="en-GB" dirty="0" smtClean="0"/>
              <a:t>Explain how the</a:t>
            </a:r>
            <a:r>
              <a:rPr lang="en-GB" baseline="0" dirty="0" smtClean="0"/>
              <a:t> Dell supply chain is what made Dell competitive – not the technology (product) he was selling.  </a:t>
            </a:r>
          </a:p>
          <a:p>
            <a:r>
              <a:rPr lang="en-GB" baseline="0" dirty="0" smtClean="0"/>
              <a:t>Explain the Dell supply chain.</a:t>
            </a:r>
            <a:endParaRPr lang="en-GB" dirty="0"/>
          </a:p>
          <a:p>
            <a:r>
              <a:rPr lang="en-GB" dirty="0"/>
              <a:t>Remove every second of non-value adding time from the procurement and assembly processes</a:t>
            </a:r>
          </a:p>
          <a:p>
            <a:r>
              <a:rPr lang="en-GB" dirty="0"/>
              <a:t>40% of components delivered on JIT basis </a:t>
            </a:r>
          </a:p>
          <a:p>
            <a:r>
              <a:rPr lang="en-GB" dirty="0"/>
              <a:t>45% local suppliers</a:t>
            </a:r>
          </a:p>
          <a:p>
            <a:r>
              <a:rPr lang="en-GB" dirty="0"/>
              <a:t>Components ordered only when customer-order is received</a:t>
            </a:r>
          </a:p>
          <a:p>
            <a:r>
              <a:rPr lang="en-GB" dirty="0"/>
              <a:t>Components in some cases made to forecast – but its easier to forecast at generic component level than it is to forecast finished customised product</a:t>
            </a:r>
          </a:p>
          <a:p>
            <a:r>
              <a:rPr lang="en-GB" dirty="0"/>
              <a:t>Monitors and speakers direct from suppliers to customers – in Dells inventory or less than one day</a:t>
            </a:r>
          </a:p>
          <a:p>
            <a:r>
              <a:rPr lang="en-GB" dirty="0"/>
              <a:t>Components account for 80% of the cost of a computer, but the all important processor cost drops at about 30% pa, therefore the longer the manufacturer hangs onto it the </a:t>
            </a:r>
            <a:r>
              <a:rPr lang="en-GB" dirty="0" smtClean="0"/>
              <a:t>worse </a:t>
            </a:r>
            <a:r>
              <a:rPr lang="en-GB" dirty="0"/>
              <a:t>value they become.</a:t>
            </a:r>
          </a:p>
          <a:p>
            <a:endParaRPr lang="en-GB" dirty="0"/>
          </a:p>
          <a:p>
            <a:endParaRPr lang="en-GB" dirty="0"/>
          </a:p>
        </p:txBody>
      </p:sp>
    </p:spTree>
    <p:extLst>
      <p:ext uri="{BB962C8B-B14F-4D97-AF65-F5344CB8AC3E}">
        <p14:creationId xmlns:p14="http://schemas.microsoft.com/office/powerpoint/2010/main" val="930697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Supplementary slide 5  (if you have time)</a:t>
            </a:r>
          </a:p>
          <a:p>
            <a:endParaRPr lang="en-GB" dirty="0" smtClean="0"/>
          </a:p>
          <a:p>
            <a:r>
              <a:rPr lang="en-GB" dirty="0" smtClean="0"/>
              <a:t>More up-to-date detail.</a:t>
            </a:r>
          </a:p>
          <a:p>
            <a:r>
              <a:rPr lang="en-GB" dirty="0" smtClean="0"/>
              <a:t>Dell has developed different supply chain solutions for different market</a:t>
            </a:r>
            <a:r>
              <a:rPr lang="en-GB" baseline="0" dirty="0" smtClean="0"/>
              <a:t> segments.</a:t>
            </a:r>
          </a:p>
          <a:p>
            <a:r>
              <a:rPr lang="en-GB" baseline="0" dirty="0" smtClean="0"/>
              <a:t>Discuss each.</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31</a:t>
            </a:fld>
            <a:endParaRPr lang="en-US"/>
          </a:p>
        </p:txBody>
      </p:sp>
    </p:spTree>
    <p:extLst>
      <p:ext uri="{BB962C8B-B14F-4D97-AF65-F5344CB8AC3E}">
        <p14:creationId xmlns:p14="http://schemas.microsoft.com/office/powerpoint/2010/main" val="322831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/recap slide</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32</a:t>
            </a:fld>
            <a:endParaRPr lang="en-US"/>
          </a:p>
        </p:txBody>
      </p:sp>
    </p:spTree>
    <p:extLst>
      <p:ext uri="{BB962C8B-B14F-4D97-AF65-F5344CB8AC3E}">
        <p14:creationId xmlns:p14="http://schemas.microsoft.com/office/powerpoint/2010/main" val="341180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35000"/>
              </a:spcBef>
              <a:spcAft>
                <a:spcPct val="35000"/>
              </a:spcAft>
            </a:pPr>
            <a:endParaRPr lang="en-US" sz="2000" b="1" dirty="0" smtClean="0"/>
          </a:p>
          <a:p>
            <a:pPr>
              <a:spcBef>
                <a:spcPct val="35000"/>
              </a:spcBef>
              <a:spcAft>
                <a:spcPct val="35000"/>
              </a:spcAft>
            </a:pPr>
            <a:r>
              <a:rPr lang="en-US" sz="2000" b="0" dirty="0" smtClean="0"/>
              <a:t>Allow 5 </a:t>
            </a:r>
            <a:r>
              <a:rPr lang="en-US" sz="2000" b="0" dirty="0" err="1" smtClean="0"/>
              <a:t>mins</a:t>
            </a:r>
            <a:r>
              <a:rPr lang="en-US" sz="2000" b="0" dirty="0" smtClean="0"/>
              <a:t> for students to work in pairs to map out the supply chain for a typical breakfast.  Pick any</a:t>
            </a:r>
            <a:r>
              <a:rPr lang="en-US" sz="2000" b="0" baseline="0" dirty="0" smtClean="0"/>
              <a:t> products your students might be familiar with.  </a:t>
            </a:r>
            <a:endParaRPr lang="en-US" sz="2000" b="0" dirty="0" smtClean="0"/>
          </a:p>
          <a:p>
            <a:pPr>
              <a:spcBef>
                <a:spcPct val="35000"/>
              </a:spcBef>
              <a:spcAft>
                <a:spcPct val="35000"/>
              </a:spcAft>
            </a:pPr>
            <a:r>
              <a:rPr lang="en-US" sz="2000" b="0" dirty="0" smtClean="0"/>
              <a:t>Ask students to consider:</a:t>
            </a:r>
          </a:p>
          <a:p>
            <a:pPr lvl="1">
              <a:spcBef>
                <a:spcPct val="35000"/>
              </a:spcBef>
              <a:spcAft>
                <a:spcPct val="35000"/>
              </a:spcAft>
            </a:pPr>
            <a:r>
              <a:rPr lang="en-US" b="0" dirty="0" smtClean="0"/>
              <a:t>The physical aspects of the chain</a:t>
            </a:r>
          </a:p>
          <a:p>
            <a:pPr lvl="1">
              <a:spcBef>
                <a:spcPct val="35000"/>
              </a:spcBef>
              <a:spcAft>
                <a:spcPct val="35000"/>
              </a:spcAft>
            </a:pPr>
            <a:r>
              <a:rPr lang="en-US" b="0" dirty="0" smtClean="0"/>
              <a:t>Key activities in the supply chain</a:t>
            </a:r>
          </a:p>
          <a:p>
            <a:pPr lvl="1">
              <a:spcBef>
                <a:spcPct val="35000"/>
              </a:spcBef>
              <a:spcAft>
                <a:spcPct val="35000"/>
              </a:spcAft>
            </a:pPr>
            <a:r>
              <a:rPr lang="en-US" b="0" dirty="0" smtClean="0"/>
              <a:t>Think ‘network’ not just a ‘chain’</a:t>
            </a:r>
          </a:p>
          <a:p>
            <a:pPr lvl="0">
              <a:spcBef>
                <a:spcPct val="35000"/>
              </a:spcBef>
              <a:spcAft>
                <a:spcPct val="35000"/>
              </a:spcAft>
            </a:pPr>
            <a:r>
              <a:rPr lang="en-US" b="0" dirty="0" smtClean="0"/>
              <a:t>Allow another 5 </a:t>
            </a:r>
            <a:r>
              <a:rPr lang="en-US" b="0" dirty="0" err="1" smtClean="0"/>
              <a:t>mins</a:t>
            </a:r>
            <a:r>
              <a:rPr lang="en-US" b="0" dirty="0" smtClean="0"/>
              <a:t> for discussion – ask students what they have included.  Should go well beyond first </a:t>
            </a:r>
            <a:r>
              <a:rPr lang="en-US" b="0" dirty="0" err="1" smtClean="0"/>
              <a:t>teir</a:t>
            </a:r>
            <a:r>
              <a:rPr lang="en-US" b="0" dirty="0" smtClean="0"/>
              <a:t> suppliers and also consider utilities, farming equipment and OEMs/MRO functions.  Fuel supply chain for trucks/manufacturing/utilities; packaging supply chain; etc.</a:t>
            </a:r>
          </a:p>
          <a:p>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3</a:t>
            </a:fld>
            <a:endParaRPr lang="en-US"/>
          </a:p>
        </p:txBody>
      </p:sp>
    </p:spTree>
    <p:extLst>
      <p:ext uri="{BB962C8B-B14F-4D97-AF65-F5344CB8AC3E}">
        <p14:creationId xmlns:p14="http://schemas.microsoft.com/office/powerpoint/2010/main" val="3946724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FAE9B1C-73BD-486C-8CC0-9CA8C8873082}" type="slidenum">
              <a:rPr lang="en-GB" smtClean="0">
                <a:latin typeface="Arial" charset="0"/>
                <a:cs typeface="Arial" charset="0"/>
              </a:rPr>
              <a:pPr/>
              <a:t>33</a:t>
            </a:fld>
            <a:endParaRPr lang="en-GB" smtClean="0">
              <a:latin typeface="Arial" charset="0"/>
              <a:cs typeface="Arial" charset="0"/>
            </a:endParaRPr>
          </a:p>
        </p:txBody>
      </p:sp>
      <p:sp>
        <p:nvSpPr>
          <p:cNvPr id="8704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p:spPr>
        <p:txBody>
          <a:bodyPr/>
          <a:lstStyle/>
          <a:p>
            <a:pPr eaLnBrk="1" hangingPunct="1">
              <a:defRPr/>
            </a:pPr>
            <a:r>
              <a:rPr lang="en-GB" dirty="0" smtClean="0">
                <a:latin typeface="Arial" charset="0"/>
                <a:cs typeface="Arial" charset="0"/>
              </a:rPr>
              <a:t>1.  Movement-TRANSPORT &amp; storage &amp; inventory – efficiency of process</a:t>
            </a:r>
          </a:p>
          <a:p>
            <a:pPr eaLnBrk="1" hangingPunct="1">
              <a:defRPr/>
            </a:pPr>
            <a:r>
              <a:rPr lang="en-GB" dirty="0" smtClean="0">
                <a:latin typeface="Arial" charset="0"/>
                <a:cs typeface="Arial" charset="0"/>
              </a:rPr>
              <a:t>Customer is at the heart of the process – focus on meeting customer requirements, TRANSPORT - nothing moves for the sake of movements (derived demand)– velocity i.e. movement in a direction.</a:t>
            </a:r>
          </a:p>
          <a:p>
            <a:pPr eaLnBrk="1" hangingPunct="1">
              <a:defRPr/>
            </a:pPr>
            <a:r>
              <a:rPr lang="en-GB" dirty="0" smtClean="0">
                <a:latin typeface="Arial" charset="0"/>
                <a:cs typeface="Arial" charset="0"/>
              </a:rPr>
              <a:t>2. Logistics is a sub set of SCM </a:t>
            </a:r>
          </a:p>
          <a:p>
            <a:pPr eaLnBrk="1" hangingPunct="1">
              <a:defRPr/>
            </a:pPr>
            <a:r>
              <a:rPr lang="en-GB" dirty="0" smtClean="0">
                <a:latin typeface="Arial" charset="0"/>
                <a:cs typeface="Arial" charset="0"/>
              </a:rPr>
              <a:t>Multi-direction</a:t>
            </a:r>
          </a:p>
          <a:p>
            <a:pPr marL="228600" indent="-228600" eaLnBrk="1" hangingPunct="1">
              <a:buFontTx/>
              <a:buAutoNum type="arabicPeriod" startAt="3"/>
              <a:defRPr/>
            </a:pPr>
            <a:r>
              <a:rPr lang="en-GB" dirty="0" smtClean="0">
                <a:latin typeface="Arial" charset="0"/>
                <a:cs typeface="Arial" charset="0"/>
              </a:rPr>
              <a:t>TACTICAL / OPERATIONAL – LOGISTICS whilst S/Chain is strategic</a:t>
            </a:r>
          </a:p>
          <a:p>
            <a:pPr marL="228600" indent="-228600" eaLnBrk="1" hangingPunct="1">
              <a:defRPr/>
            </a:pPr>
            <a:r>
              <a:rPr lang="en-GB" dirty="0" smtClean="0">
                <a:latin typeface="Arial" charset="0"/>
                <a:cs typeface="Arial" charset="0"/>
              </a:rPr>
              <a:t>How customer organise themselves to meet customer needs</a:t>
            </a:r>
          </a:p>
          <a:p>
            <a:pPr eaLnBrk="1" hangingPunct="1">
              <a:defRPr/>
            </a:pPr>
            <a:endParaRPr lang="en-GB" dirty="0" smtClean="0">
              <a:latin typeface="Arial" charset="0"/>
              <a:cs typeface="Arial" charset="0"/>
            </a:endParaRPr>
          </a:p>
          <a:p>
            <a:pPr>
              <a:defRPr/>
            </a:pPr>
            <a:r>
              <a:rPr lang="en-GB" dirty="0" smtClean="0"/>
              <a:t>Plans, implements, &amp; controls efficient, effective forward &amp; reverse flow &amp; storage of goods, services &amp; related information between point of origin &amp; point of consumption in order to meet customers' requirements</a:t>
            </a:r>
            <a:endParaRPr lang="en-GB" dirty="0" smtClean="0">
              <a:latin typeface="Arial" charset="0"/>
              <a:cs typeface="Arial" charset="0"/>
            </a:endParaRPr>
          </a:p>
        </p:txBody>
      </p:sp>
    </p:spTree>
    <p:extLst>
      <p:ext uri="{BB962C8B-B14F-4D97-AF65-F5344CB8AC3E}">
        <p14:creationId xmlns:p14="http://schemas.microsoft.com/office/powerpoint/2010/main" val="105545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5BCA657-E52A-4705-992F-B21245ADF26F}" type="slidenum">
              <a:rPr lang="en-GB" smtClean="0">
                <a:latin typeface="Arial" charset="0"/>
                <a:cs typeface="Arial" charset="0"/>
              </a:rPr>
              <a:pPr/>
              <a:t>34</a:t>
            </a:fld>
            <a:endParaRPr lang="en-GB" smtClean="0">
              <a:latin typeface="Arial" charset="0"/>
              <a:cs typeface="Arial" charset="0"/>
            </a:endParaRPr>
          </a:p>
        </p:txBody>
      </p:sp>
      <p:sp>
        <p:nvSpPr>
          <p:cNvPr id="88067"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eaLnBrk="1" hangingPunct="1">
              <a:defRPr/>
            </a:pPr>
            <a:r>
              <a:rPr lang="en-GB" dirty="0" smtClean="0">
                <a:latin typeface="Arial" charset="0"/>
                <a:cs typeface="Arial" charset="0"/>
              </a:rPr>
              <a:t>Logistics is a sub set of SCM – movement- customer is at the heart of the process, nothing moves for the sake of movements – velocity i.e. movement in a direction.</a:t>
            </a:r>
          </a:p>
          <a:p>
            <a:pPr>
              <a:defRPr/>
            </a:pPr>
            <a:r>
              <a:rPr lang="en-GB" dirty="0" smtClean="0"/>
              <a:t>Logistics consider wide set of activities dedicated to transformation &amp; circulation of goods, such as material supply for production, core distribution &amp; transport function, wholesale &amp; retail &amp; also provision of households with consumer goods as well as related information flows (</a:t>
            </a:r>
            <a:r>
              <a:rPr lang="en-GB" dirty="0" err="1" smtClean="0"/>
              <a:t>Handfield</a:t>
            </a:r>
            <a:r>
              <a:rPr lang="en-GB" dirty="0" smtClean="0"/>
              <a:t> &amp; Nichols, 1999). These activities composing logistics are included into 2 major functions:</a:t>
            </a:r>
          </a:p>
          <a:p>
            <a:pPr marL="228600" indent="-228600">
              <a:buFontTx/>
              <a:buAutoNum type="arabicPeriod"/>
              <a:defRPr/>
            </a:pPr>
            <a:r>
              <a:rPr lang="en-GB" dirty="0" smtClean="0"/>
              <a:t>physical distribution; (derived transport segment), &amp;</a:t>
            </a:r>
          </a:p>
          <a:p>
            <a:pPr marL="228600" indent="-228600">
              <a:buFontTx/>
              <a:buAutoNum type="arabicPeriod"/>
              <a:defRPr/>
            </a:pPr>
            <a:r>
              <a:rPr lang="en-GB" dirty="0" smtClean="0"/>
              <a:t>Materials management; (induced transport segment). </a:t>
            </a:r>
            <a:endParaRPr lang="en-GB" dirty="0" smtClean="0">
              <a:latin typeface="Arial" charset="0"/>
              <a:cs typeface="Arial" charset="0"/>
            </a:endParaRPr>
          </a:p>
        </p:txBody>
      </p:sp>
    </p:spTree>
    <p:extLst>
      <p:ext uri="{BB962C8B-B14F-4D97-AF65-F5344CB8AC3E}">
        <p14:creationId xmlns:p14="http://schemas.microsoft.com/office/powerpoint/2010/main" val="328155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FOCUS</a:t>
            </a:r>
            <a:r>
              <a:rPr lang="de-DE" baseline="0" dirty="0" smtClean="0"/>
              <a:t> IS NOW LOGISTICS OUTSOURCING</a:t>
            </a:r>
            <a:endParaRPr lang="de-DE" dirty="0" smtClean="0"/>
          </a:p>
          <a:p>
            <a:endParaRPr lang="de-DE" dirty="0" smtClean="0"/>
          </a:p>
          <a:p>
            <a:r>
              <a:rPr lang="de-DE" dirty="0" smtClean="0"/>
              <a:t>Main </a:t>
            </a:r>
            <a:r>
              <a:rPr lang="de-DE" dirty="0" err="1" smtClean="0"/>
              <a:t>findings</a:t>
            </a:r>
            <a:r>
              <a:rPr lang="de-DE" dirty="0" smtClean="0"/>
              <a:t> </a:t>
            </a:r>
            <a:r>
              <a:rPr lang="de-DE" dirty="0" err="1" smtClean="0"/>
              <a:t>of</a:t>
            </a:r>
            <a:r>
              <a:rPr lang="de-DE" dirty="0" smtClean="0"/>
              <a:t> </a:t>
            </a:r>
            <a:r>
              <a:rPr lang="de-DE" dirty="0" err="1" smtClean="0"/>
              <a:t>the</a:t>
            </a:r>
            <a:r>
              <a:rPr lang="de-DE" dirty="0" smtClean="0"/>
              <a:t> </a:t>
            </a:r>
            <a:r>
              <a:rPr lang="de-DE" dirty="0" err="1" smtClean="0"/>
              <a:t>study</a:t>
            </a:r>
            <a:r>
              <a:rPr lang="de-DE" baseline="0" dirty="0" smtClean="0"/>
              <a:t> </a:t>
            </a:r>
            <a:r>
              <a:rPr lang="de-DE" baseline="0" dirty="0" err="1" smtClean="0"/>
              <a:t>are</a:t>
            </a:r>
            <a:r>
              <a:rPr lang="de-DE" baseline="0" dirty="0" smtClean="0"/>
              <a:t> </a:t>
            </a:r>
            <a:r>
              <a:rPr lang="de-DE" baseline="0" dirty="0" err="1" smtClean="0"/>
              <a:t>that</a:t>
            </a:r>
            <a:r>
              <a:rPr lang="de-DE" baseline="0" dirty="0" smtClean="0"/>
              <a:t> </a:t>
            </a:r>
            <a:r>
              <a:rPr lang="de-DE" baseline="0" dirty="0" err="1" smtClean="0"/>
              <a:t>relationships</a:t>
            </a:r>
            <a:r>
              <a:rPr lang="de-DE" baseline="0" dirty="0" smtClean="0"/>
              <a:t> </a:t>
            </a:r>
            <a:r>
              <a:rPr lang="de-DE" baseline="0" dirty="0" err="1" smtClean="0"/>
              <a:t>between</a:t>
            </a:r>
            <a:r>
              <a:rPr lang="de-DE" baseline="0" dirty="0" smtClean="0"/>
              <a:t> </a:t>
            </a:r>
            <a:r>
              <a:rPr lang="de-DE" baseline="0" dirty="0" err="1" smtClean="0"/>
              <a:t>buyer</a:t>
            </a:r>
            <a:r>
              <a:rPr lang="de-DE" baseline="0" dirty="0" smtClean="0"/>
              <a:t> </a:t>
            </a:r>
            <a:r>
              <a:rPr lang="de-DE" baseline="0" dirty="0" err="1" smtClean="0"/>
              <a:t>and</a:t>
            </a:r>
            <a:r>
              <a:rPr lang="de-DE" baseline="0" dirty="0" smtClean="0"/>
              <a:t> </a:t>
            </a:r>
            <a:r>
              <a:rPr lang="de-DE" baseline="0" dirty="0" err="1" smtClean="0"/>
              <a:t>supplier</a:t>
            </a:r>
            <a:r>
              <a:rPr lang="de-DE" baseline="0" dirty="0" smtClean="0"/>
              <a:t>, i.e. </a:t>
            </a:r>
            <a:r>
              <a:rPr lang="de-DE" baseline="0" dirty="0" err="1" smtClean="0"/>
              <a:t>focal</a:t>
            </a:r>
            <a:r>
              <a:rPr lang="de-DE" baseline="0" dirty="0" smtClean="0"/>
              <a:t> firm </a:t>
            </a:r>
            <a:r>
              <a:rPr lang="de-DE" baseline="0" dirty="0" err="1" smtClean="0"/>
              <a:t>and</a:t>
            </a:r>
            <a:r>
              <a:rPr lang="de-DE" baseline="0" dirty="0" smtClean="0"/>
              <a:t> </a:t>
            </a:r>
            <a:r>
              <a:rPr lang="de-DE" baseline="0" dirty="0" err="1" smtClean="0"/>
              <a:t>thir</a:t>
            </a:r>
            <a:r>
              <a:rPr lang="de-DE" baseline="0" dirty="0" smtClean="0"/>
              <a:t>-party </a:t>
            </a:r>
            <a:r>
              <a:rPr lang="de-DE" baseline="0" dirty="0" err="1" smtClean="0"/>
              <a:t>logistics</a:t>
            </a:r>
            <a:r>
              <a:rPr lang="de-DE" baseline="0" dirty="0" smtClean="0"/>
              <a:t> </a:t>
            </a:r>
            <a:r>
              <a:rPr lang="de-DE" baseline="0" dirty="0" err="1" smtClean="0"/>
              <a:t>provider</a:t>
            </a:r>
            <a:r>
              <a:rPr lang="de-DE" baseline="0" dirty="0" smtClean="0"/>
              <a:t> </a:t>
            </a:r>
            <a:r>
              <a:rPr lang="de-DE" baseline="0" dirty="0" err="1" smtClean="0"/>
              <a:t>become</a:t>
            </a:r>
            <a:r>
              <a:rPr lang="de-DE" baseline="0" dirty="0" smtClean="0"/>
              <a:t> </a:t>
            </a:r>
            <a:r>
              <a:rPr lang="de-DE" baseline="0" dirty="0" err="1" smtClean="0"/>
              <a:t>more</a:t>
            </a:r>
            <a:r>
              <a:rPr lang="de-DE" baseline="0" dirty="0" smtClean="0"/>
              <a:t> </a:t>
            </a:r>
            <a:r>
              <a:rPr lang="de-DE" baseline="0" dirty="0" err="1" smtClean="0"/>
              <a:t>and</a:t>
            </a:r>
            <a:r>
              <a:rPr lang="de-DE" baseline="0" dirty="0" smtClean="0"/>
              <a:t> </a:t>
            </a:r>
            <a:r>
              <a:rPr lang="de-DE" baseline="0" dirty="0" err="1" smtClean="0"/>
              <a:t>more</a:t>
            </a:r>
            <a:r>
              <a:rPr lang="de-DE" baseline="0" dirty="0" smtClean="0"/>
              <a:t> </a:t>
            </a:r>
            <a:r>
              <a:rPr lang="de-DE" baseline="0" dirty="0" err="1" smtClean="0"/>
              <a:t>satisfactory</a:t>
            </a:r>
            <a:r>
              <a:rPr lang="de-DE" baseline="0" dirty="0" smtClean="0"/>
              <a:t>…. </a:t>
            </a:r>
            <a:r>
              <a:rPr lang="de-DE" baseline="0" dirty="0" err="1" smtClean="0"/>
              <a:t>Which</a:t>
            </a:r>
            <a:r>
              <a:rPr lang="de-DE" baseline="0" dirty="0" smtClean="0"/>
              <a:t> was </a:t>
            </a:r>
            <a:r>
              <a:rPr lang="de-DE" baseline="0" dirty="0" err="1" smtClean="0"/>
              <a:t>the</a:t>
            </a:r>
            <a:r>
              <a:rPr lang="de-DE" baseline="0" dirty="0" smtClean="0"/>
              <a:t> </a:t>
            </a:r>
            <a:r>
              <a:rPr lang="de-DE" baseline="0" dirty="0" err="1" smtClean="0"/>
              <a:t>main</a:t>
            </a:r>
            <a:r>
              <a:rPr lang="de-DE" baseline="0" dirty="0" smtClean="0"/>
              <a:t> </a:t>
            </a:r>
            <a:r>
              <a:rPr lang="de-DE" baseline="0" dirty="0" err="1" smtClean="0"/>
              <a:t>concern</a:t>
            </a:r>
            <a:r>
              <a:rPr lang="de-DE" baseline="0" dirty="0" smtClean="0"/>
              <a:t> </a:t>
            </a:r>
            <a:r>
              <a:rPr lang="de-DE" baseline="0" dirty="0" err="1" smtClean="0"/>
              <a:t>of</a:t>
            </a:r>
            <a:r>
              <a:rPr lang="de-DE" baseline="0" dirty="0" smtClean="0"/>
              <a:t> </a:t>
            </a:r>
            <a:r>
              <a:rPr lang="de-DE" baseline="0" dirty="0" err="1" smtClean="0"/>
              <a:t>outsourcing</a:t>
            </a:r>
            <a:r>
              <a:rPr lang="de-DE" baseline="0" dirty="0" smtClean="0"/>
              <a:t>, due </a:t>
            </a:r>
            <a:r>
              <a:rPr lang="de-DE" baseline="0" dirty="0" err="1" smtClean="0"/>
              <a:t>to</a:t>
            </a:r>
            <a:r>
              <a:rPr lang="de-DE" baseline="0" dirty="0" smtClean="0"/>
              <a:t> lack </a:t>
            </a:r>
            <a:r>
              <a:rPr lang="de-DE" baseline="0" dirty="0" err="1" smtClean="0"/>
              <a:t>of</a:t>
            </a:r>
            <a:r>
              <a:rPr lang="de-DE" baseline="0" dirty="0" smtClean="0"/>
              <a:t> </a:t>
            </a:r>
            <a:r>
              <a:rPr lang="de-DE" baseline="0" dirty="0" err="1" smtClean="0"/>
              <a:t>information</a:t>
            </a:r>
            <a:r>
              <a:rPr lang="de-DE" baseline="0" dirty="0" smtClean="0"/>
              <a:t> </a:t>
            </a:r>
            <a:r>
              <a:rPr lang="de-DE" baseline="0" dirty="0" err="1" smtClean="0"/>
              <a:t>sharing</a:t>
            </a:r>
            <a:r>
              <a:rPr lang="de-DE" baseline="0" dirty="0" smtClean="0"/>
              <a:t> </a:t>
            </a:r>
            <a:r>
              <a:rPr lang="de-DE" baseline="0" dirty="0" err="1" smtClean="0"/>
              <a:t>and</a:t>
            </a:r>
            <a:r>
              <a:rPr lang="de-DE" baseline="0" dirty="0" smtClean="0"/>
              <a:t> </a:t>
            </a:r>
            <a:r>
              <a:rPr lang="de-DE" baseline="0" dirty="0" err="1" smtClean="0"/>
              <a:t>goal</a:t>
            </a:r>
            <a:r>
              <a:rPr lang="de-DE" baseline="0" dirty="0" smtClean="0"/>
              <a:t> </a:t>
            </a:r>
            <a:r>
              <a:rPr lang="de-DE" baseline="0" dirty="0" err="1" smtClean="0"/>
              <a:t>incongruences</a:t>
            </a:r>
            <a:r>
              <a:rPr lang="de-DE" baseline="0" dirty="0" smtClean="0"/>
              <a:t>.... i.e. 3PL </a:t>
            </a:r>
            <a:r>
              <a:rPr lang="de-DE" baseline="0" dirty="0" err="1" smtClean="0"/>
              <a:t>relationships</a:t>
            </a:r>
            <a:r>
              <a:rPr lang="de-DE" baseline="0" dirty="0" smtClean="0"/>
              <a:t> </a:t>
            </a:r>
            <a:r>
              <a:rPr lang="de-DE" baseline="0" dirty="0" err="1" smtClean="0"/>
              <a:t>are</a:t>
            </a:r>
            <a:r>
              <a:rPr lang="de-DE" baseline="0" dirty="0" smtClean="0"/>
              <a:t> </a:t>
            </a:r>
            <a:r>
              <a:rPr lang="de-DE" baseline="0" dirty="0" err="1" smtClean="0"/>
              <a:t>increasingly</a:t>
            </a:r>
            <a:r>
              <a:rPr lang="de-DE" baseline="0" dirty="0" smtClean="0"/>
              <a:t> </a:t>
            </a:r>
            <a:r>
              <a:rPr lang="de-DE" baseline="0" dirty="0" err="1" smtClean="0"/>
              <a:t>popular</a:t>
            </a:r>
            <a:r>
              <a:rPr lang="de-DE" baseline="0" dirty="0" smtClean="0"/>
              <a:t> so </a:t>
            </a:r>
            <a:r>
              <a:rPr lang="de-DE" baseline="0" dirty="0" err="1" smtClean="0"/>
              <a:t>there</a:t>
            </a:r>
            <a:r>
              <a:rPr lang="de-DE" baseline="0" dirty="0" smtClean="0"/>
              <a:t> </a:t>
            </a:r>
            <a:r>
              <a:rPr lang="de-DE" baseline="0" dirty="0" err="1" smtClean="0"/>
              <a:t>is</a:t>
            </a:r>
            <a:r>
              <a:rPr lang="de-DE" baseline="0" dirty="0" smtClean="0"/>
              <a:t> a positive </a:t>
            </a:r>
            <a:r>
              <a:rPr lang="de-DE" baseline="0" dirty="0" err="1" smtClean="0"/>
              <a:t>trend</a:t>
            </a:r>
            <a:r>
              <a:rPr lang="de-DE" baseline="0" dirty="0" smtClean="0"/>
              <a:t> </a:t>
            </a:r>
            <a:r>
              <a:rPr lang="de-DE" baseline="0" dirty="0" err="1" smtClean="0"/>
              <a:t>present</a:t>
            </a:r>
            <a:endParaRPr lang="de-DE" baseline="0" dirty="0" smtClean="0"/>
          </a:p>
          <a:p>
            <a:endParaRPr lang="de-DE" baseline="0" dirty="0" smtClean="0"/>
          </a:p>
          <a:p>
            <a:r>
              <a:rPr lang="de-DE" baseline="0" dirty="0" smtClean="0"/>
              <a:t>Study </a:t>
            </a:r>
            <a:r>
              <a:rPr lang="de-DE" baseline="0" dirty="0" err="1" smtClean="0"/>
              <a:t>looks</a:t>
            </a:r>
            <a:r>
              <a:rPr lang="de-DE" baseline="0" dirty="0" smtClean="0"/>
              <a:t> at 500 </a:t>
            </a:r>
            <a:r>
              <a:rPr lang="de-DE" baseline="0" dirty="0" err="1" smtClean="0"/>
              <a:t>manufacturing</a:t>
            </a:r>
            <a:r>
              <a:rPr lang="de-DE" baseline="0" dirty="0" smtClean="0"/>
              <a:t> </a:t>
            </a:r>
            <a:r>
              <a:rPr lang="de-DE" baseline="0" dirty="0" err="1" smtClean="0"/>
              <a:t>firms</a:t>
            </a:r>
            <a:r>
              <a:rPr lang="de-DE" baseline="0" dirty="0" smtClean="0"/>
              <a:t> in </a:t>
            </a:r>
            <a:r>
              <a:rPr lang="de-DE" baseline="0" dirty="0" err="1" smtClean="0"/>
              <a:t>the</a:t>
            </a:r>
            <a:r>
              <a:rPr lang="de-DE" baseline="0" dirty="0" smtClean="0"/>
              <a:t> US</a:t>
            </a:r>
          </a:p>
          <a:p>
            <a:endParaRPr lang="de-DE" baseline="0" dirty="0" smtClean="0"/>
          </a:p>
          <a:p>
            <a:r>
              <a:rPr lang="de-DE" dirty="0" smtClean="0"/>
              <a:t>- </a:t>
            </a:r>
            <a:r>
              <a:rPr lang="de-DE" dirty="0" err="1" smtClean="0"/>
              <a:t>Positively</a:t>
            </a:r>
            <a:r>
              <a:rPr lang="de-DE" dirty="0" smtClean="0"/>
              <a:t> </a:t>
            </a:r>
            <a:r>
              <a:rPr lang="de-DE" dirty="0" err="1" smtClean="0"/>
              <a:t>satisfied</a:t>
            </a:r>
            <a:r>
              <a:rPr lang="de-DE" dirty="0" smtClean="0"/>
              <a:t> </a:t>
            </a:r>
            <a:r>
              <a:rPr lang="de-DE" dirty="0" err="1" smtClean="0"/>
              <a:t>with</a:t>
            </a:r>
            <a:r>
              <a:rPr lang="de-DE" dirty="0" smtClean="0"/>
              <a:t> </a:t>
            </a:r>
            <a:r>
              <a:rPr lang="de-DE" dirty="0" err="1" smtClean="0"/>
              <a:t>service</a:t>
            </a:r>
            <a:r>
              <a:rPr lang="de-DE" dirty="0" smtClean="0"/>
              <a:t> </a:t>
            </a:r>
            <a:r>
              <a:rPr lang="de-DE" dirty="0" err="1" smtClean="0"/>
              <a:t>provider</a:t>
            </a:r>
            <a:r>
              <a:rPr lang="de-DE" dirty="0" smtClean="0"/>
              <a:t> (92%) </a:t>
            </a:r>
            <a:r>
              <a:rPr lang="de-DE" dirty="0" err="1" smtClean="0"/>
              <a:t>and</a:t>
            </a:r>
            <a:r>
              <a:rPr lang="de-DE" dirty="0" smtClean="0"/>
              <a:t> </a:t>
            </a:r>
            <a:r>
              <a:rPr lang="de-DE" dirty="0" err="1" smtClean="0"/>
              <a:t>successful</a:t>
            </a:r>
            <a:r>
              <a:rPr lang="de-DE" dirty="0" smtClean="0"/>
              <a:t> </a:t>
            </a:r>
            <a:r>
              <a:rPr lang="de-DE" dirty="0" err="1" smtClean="0"/>
              <a:t>relationships</a:t>
            </a:r>
            <a:r>
              <a:rPr lang="de-DE" dirty="0" smtClean="0"/>
              <a:t> (98%)</a:t>
            </a:r>
          </a:p>
          <a:p>
            <a:r>
              <a:rPr lang="de-DE" dirty="0" smtClean="0"/>
              <a:t>- </a:t>
            </a:r>
            <a:r>
              <a:rPr lang="de-DE" dirty="0" err="1" smtClean="0"/>
              <a:t>Increasing</a:t>
            </a:r>
            <a:r>
              <a:rPr lang="de-DE" dirty="0" smtClean="0"/>
              <a:t> </a:t>
            </a:r>
            <a:r>
              <a:rPr lang="de-DE" dirty="0" err="1" smtClean="0"/>
              <a:t>use</a:t>
            </a:r>
            <a:r>
              <a:rPr lang="de-DE" dirty="0" smtClean="0"/>
              <a:t> </a:t>
            </a:r>
            <a:r>
              <a:rPr lang="de-DE" dirty="0" err="1" smtClean="0"/>
              <a:t>of</a:t>
            </a:r>
            <a:r>
              <a:rPr lang="de-DE" dirty="0" smtClean="0"/>
              <a:t> outsource </a:t>
            </a:r>
            <a:r>
              <a:rPr lang="de-DE" dirty="0" err="1" smtClean="0"/>
              <a:t>logistics</a:t>
            </a:r>
            <a:r>
              <a:rPr lang="de-DE" dirty="0" smtClean="0"/>
              <a:t> </a:t>
            </a:r>
            <a:r>
              <a:rPr lang="de-DE" dirty="0" err="1" smtClean="0"/>
              <a:t>activities</a:t>
            </a:r>
            <a:r>
              <a:rPr lang="de-DE" dirty="0" smtClean="0"/>
              <a:t> (67%)</a:t>
            </a:r>
          </a:p>
          <a:p>
            <a:r>
              <a:rPr lang="de-DE" dirty="0" smtClean="0"/>
              <a:t>- </a:t>
            </a:r>
            <a:r>
              <a:rPr lang="de-DE" dirty="0" err="1" smtClean="0"/>
              <a:t>Returning</a:t>
            </a:r>
            <a:r>
              <a:rPr lang="de-DE" dirty="0" smtClean="0"/>
              <a:t> </a:t>
            </a:r>
            <a:r>
              <a:rPr lang="de-DE" dirty="0" err="1" smtClean="0"/>
              <a:t>to</a:t>
            </a:r>
            <a:r>
              <a:rPr lang="de-DE" dirty="0" smtClean="0"/>
              <a:t> </a:t>
            </a:r>
            <a:r>
              <a:rPr lang="de-DE" dirty="0" err="1" smtClean="0"/>
              <a:t>incourcing</a:t>
            </a:r>
            <a:r>
              <a:rPr lang="de-DE" dirty="0" smtClean="0"/>
              <a:t> </a:t>
            </a:r>
            <a:r>
              <a:rPr lang="de-DE" dirty="0" err="1" smtClean="0"/>
              <a:t>remains</a:t>
            </a:r>
            <a:r>
              <a:rPr lang="de-DE" dirty="0" smtClean="0"/>
              <a:t> </a:t>
            </a:r>
            <a:r>
              <a:rPr lang="de-DE" dirty="0" err="1" smtClean="0"/>
              <a:t>less</a:t>
            </a:r>
            <a:r>
              <a:rPr lang="de-DE" dirty="0" smtClean="0"/>
              <a:t> </a:t>
            </a:r>
            <a:r>
              <a:rPr lang="de-DE" dirty="0" err="1" smtClean="0"/>
              <a:t>prevalent</a:t>
            </a:r>
            <a:r>
              <a:rPr lang="de-DE" dirty="0" smtClean="0"/>
              <a:t> (26%)</a:t>
            </a:r>
          </a:p>
          <a:p>
            <a:endParaRPr lang="de-DE" baseline="0" dirty="0" smtClean="0"/>
          </a:p>
        </p:txBody>
      </p:sp>
      <p:sp>
        <p:nvSpPr>
          <p:cNvPr id="4" name="Slide Number Placeholder 3"/>
          <p:cNvSpPr>
            <a:spLocks noGrp="1"/>
          </p:cNvSpPr>
          <p:nvPr>
            <p:ph type="sldNum" sz="quarter" idx="10"/>
          </p:nvPr>
        </p:nvSpPr>
        <p:spPr/>
        <p:txBody>
          <a:bodyPr/>
          <a:lstStyle/>
          <a:p>
            <a:fld id="{7082CBE0-BE18-4415-BE49-6B4DD1E3C6DC}" type="slidenum">
              <a:rPr lang="en-GB" smtClean="0"/>
              <a:t>35</a:t>
            </a:fld>
            <a:endParaRPr lang="en-GB"/>
          </a:p>
        </p:txBody>
      </p:sp>
    </p:spTree>
    <p:extLst>
      <p:ext uri="{BB962C8B-B14F-4D97-AF65-F5344CB8AC3E}">
        <p14:creationId xmlns:p14="http://schemas.microsoft.com/office/powerpoint/2010/main" val="3792205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LSPs? –</a:t>
            </a:r>
            <a:r>
              <a:rPr lang="en-US" baseline="0" dirty="0" smtClean="0"/>
              <a:t> </a:t>
            </a:r>
            <a:r>
              <a:rPr lang="en-US" baseline="0" dirty="0" err="1" smtClean="0"/>
              <a:t>Specialised</a:t>
            </a:r>
            <a:r>
              <a:rPr lang="en-US" baseline="0" dirty="0" smtClean="0"/>
              <a:t> knowledge, investment in assets, economies of scale</a:t>
            </a:r>
            <a:endParaRPr lang="en-US" dirty="0"/>
          </a:p>
        </p:txBody>
      </p:sp>
      <p:sp>
        <p:nvSpPr>
          <p:cNvPr id="4" name="Slide Number Placeholder 3"/>
          <p:cNvSpPr>
            <a:spLocks noGrp="1"/>
          </p:cNvSpPr>
          <p:nvPr>
            <p:ph type="sldNum" sz="quarter" idx="10"/>
          </p:nvPr>
        </p:nvSpPr>
        <p:spPr/>
        <p:txBody>
          <a:bodyPr/>
          <a:lstStyle/>
          <a:p>
            <a:pPr>
              <a:defRPr/>
            </a:pPr>
            <a:fld id="{29383CED-4C61-48D8-BA24-D57DFAA9A25F}" type="slidenum">
              <a:rPr lang="en-GB" smtClean="0"/>
              <a:pPr>
                <a:defRPr/>
              </a:pPr>
              <a:t>36</a:t>
            </a:fld>
            <a:endParaRPr lang="en-GB"/>
          </a:p>
        </p:txBody>
      </p:sp>
    </p:spTree>
    <p:extLst>
      <p:ext uri="{BB962C8B-B14F-4D97-AF65-F5344CB8AC3E}">
        <p14:creationId xmlns:p14="http://schemas.microsoft.com/office/powerpoint/2010/main" val="112123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7082CBE0-BE18-4415-BE49-6B4DD1E3C6DC}" type="slidenum">
              <a:rPr lang="en-GB" smtClean="0"/>
              <a:t>37</a:t>
            </a:fld>
            <a:endParaRPr lang="en-GB"/>
          </a:p>
        </p:txBody>
      </p:sp>
    </p:spTree>
    <p:extLst>
      <p:ext uri="{BB962C8B-B14F-4D97-AF65-F5344CB8AC3E}">
        <p14:creationId xmlns:p14="http://schemas.microsoft.com/office/powerpoint/2010/main" val="2482834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3PLS provide</a:t>
            </a:r>
            <a:r>
              <a:rPr lang="en-US" baseline="0" dirty="0" smtClean="0"/>
              <a:t> multiple logistics services, often in an integrated fashion</a:t>
            </a:r>
            <a:endParaRPr lang="en-US" dirty="0"/>
          </a:p>
        </p:txBody>
      </p:sp>
      <p:sp>
        <p:nvSpPr>
          <p:cNvPr id="4" name="Slide Number Placeholder 3"/>
          <p:cNvSpPr>
            <a:spLocks noGrp="1"/>
          </p:cNvSpPr>
          <p:nvPr>
            <p:ph type="sldNum" sz="quarter" idx="10"/>
          </p:nvPr>
        </p:nvSpPr>
        <p:spPr/>
        <p:txBody>
          <a:bodyPr/>
          <a:lstStyle/>
          <a:p>
            <a:pPr>
              <a:defRPr/>
            </a:pPr>
            <a:fld id="{29383CED-4C61-48D8-BA24-D57DFAA9A25F}" type="slidenum">
              <a:rPr lang="en-GB" smtClean="0"/>
              <a:pPr>
                <a:defRPr/>
              </a:pPr>
              <a:t>38</a:t>
            </a:fld>
            <a:endParaRPr lang="en-GB"/>
          </a:p>
        </p:txBody>
      </p:sp>
    </p:spTree>
    <p:extLst>
      <p:ext uri="{BB962C8B-B14F-4D97-AF65-F5344CB8AC3E}">
        <p14:creationId xmlns:p14="http://schemas.microsoft.com/office/powerpoint/2010/main" val="2794873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a:p>
            <a:r>
              <a:rPr lang="de-DE" b="1" baseline="0" dirty="0" smtClean="0"/>
              <a:t>Supplimentary slide (if you have time)</a:t>
            </a:r>
          </a:p>
          <a:p>
            <a:endParaRPr lang="de-DE" baseline="0" dirty="0" smtClean="0"/>
          </a:p>
        </p:txBody>
      </p:sp>
      <p:sp>
        <p:nvSpPr>
          <p:cNvPr id="4" name="Slide Number Placeholder 3"/>
          <p:cNvSpPr>
            <a:spLocks noGrp="1"/>
          </p:cNvSpPr>
          <p:nvPr>
            <p:ph type="sldNum" sz="quarter" idx="10"/>
          </p:nvPr>
        </p:nvSpPr>
        <p:spPr/>
        <p:txBody>
          <a:bodyPr/>
          <a:lstStyle/>
          <a:p>
            <a:fld id="{7082CBE0-BE18-4415-BE49-6B4DD1E3C6DC}" type="slidenum">
              <a:rPr lang="en-GB" smtClean="0"/>
              <a:t>39</a:t>
            </a:fld>
            <a:endParaRPr lang="en-GB"/>
          </a:p>
        </p:txBody>
      </p:sp>
    </p:spTree>
    <p:extLst>
      <p:ext uri="{BB962C8B-B14F-4D97-AF65-F5344CB8AC3E}">
        <p14:creationId xmlns:p14="http://schemas.microsoft.com/office/powerpoint/2010/main" val="360453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9383CED-4C61-48D8-BA24-D57DFAA9A25F}" type="slidenum">
              <a:rPr lang="en-GB" smtClean="0"/>
              <a:pPr>
                <a:defRPr/>
              </a:pPr>
              <a:t>40</a:t>
            </a:fld>
            <a:endParaRPr lang="en-GB"/>
          </a:p>
        </p:txBody>
      </p:sp>
    </p:spTree>
    <p:extLst>
      <p:ext uri="{BB962C8B-B14F-4D97-AF65-F5344CB8AC3E}">
        <p14:creationId xmlns:p14="http://schemas.microsoft.com/office/powerpoint/2010/main" val="1686152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9383CED-4C61-48D8-BA24-D57DFAA9A25F}" type="slidenum">
              <a:rPr lang="en-GB" smtClean="0"/>
              <a:pPr>
                <a:defRPr/>
              </a:pPr>
              <a:t>41</a:t>
            </a:fld>
            <a:endParaRPr lang="en-GB"/>
          </a:p>
        </p:txBody>
      </p:sp>
    </p:spTree>
    <p:extLst>
      <p:ext uri="{BB962C8B-B14F-4D97-AF65-F5344CB8AC3E}">
        <p14:creationId xmlns:p14="http://schemas.microsoft.com/office/powerpoint/2010/main" val="1353089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The iPhone</a:t>
            </a:r>
            <a:r>
              <a:rPr lang="en-GB" baseline="0" dirty="0" smtClean="0"/>
              <a:t> is a good example of </a:t>
            </a:r>
            <a:r>
              <a:rPr lang="en-GB" dirty="0" smtClean="0"/>
              <a:t>a product having an international division of production with parts and assembly taking place in several countries. A complex value chain is involved, which creates difficulties in correctly assessing international trade balances. International trade measures the value of exports and imports irrespective of what has happened before to the goods. Even if only a mundane and low value task was performed on a good before being exported, the full commercial value of the good would count as an export. The same applies for imports where their value would be calculated in the trade balance based upon the origin of the goods. The emergence and growing importance of global value chains is thus having a distorting effect on how international trade is measured.</a:t>
            </a:r>
          </a:p>
          <a:p>
            <a:endParaRPr lang="en-GB" dirty="0" smtClean="0"/>
          </a:p>
          <a:p>
            <a:r>
              <a:rPr lang="en-GB" dirty="0" smtClean="0"/>
              <a:t>The final assembly and customization of the iPhone takes place at the </a:t>
            </a:r>
            <a:r>
              <a:rPr lang="en-GB" dirty="0" err="1" smtClean="0"/>
              <a:t>Foxconn</a:t>
            </a:r>
            <a:r>
              <a:rPr lang="en-GB" dirty="0" smtClean="0"/>
              <a:t> factory in Shenzhen, China, a complex that employs 250,000 workers. </a:t>
            </a:r>
            <a:r>
              <a:rPr lang="en-GB" dirty="0" err="1" smtClean="0"/>
              <a:t>Foxconn</a:t>
            </a:r>
            <a:r>
              <a:rPr lang="en-GB" dirty="0" smtClean="0"/>
              <a:t> is a </a:t>
            </a:r>
            <a:r>
              <a:rPr lang="en-GB" dirty="0" err="1" smtClean="0"/>
              <a:t>subdiary</a:t>
            </a:r>
            <a:r>
              <a:rPr lang="en-GB" dirty="0" smtClean="0"/>
              <a:t> of the Taiwanese electronics manufacturer Hon Hai Precision Industry Company which specializes in contract manufacturing. For each iPhone imported in the United States, its entire factory gate price ($194.04 in this case) is attributed as a trade deficit with China. In reality, only about 3% of the wholesale added value takes place in China, with the bulk of it concerning Korean and German suppliers (mostly for flash memory and tactile screen). In this case, the product exaggerates the true extent of trade imbalances since the country of origin accounts for a small share of the total added value of the good. By controlling distribution and marketing, Apple is able to capture about 45% of its total value</a:t>
            </a:r>
            <a:endParaRPr lang="en-GB" dirty="0"/>
          </a:p>
        </p:txBody>
      </p:sp>
      <p:sp>
        <p:nvSpPr>
          <p:cNvPr id="4" name="Slide Number Placeholder 3"/>
          <p:cNvSpPr>
            <a:spLocks noGrp="1"/>
          </p:cNvSpPr>
          <p:nvPr>
            <p:ph type="sldNum" sz="quarter" idx="10"/>
          </p:nvPr>
        </p:nvSpPr>
        <p:spPr/>
        <p:txBody>
          <a:bodyPr/>
          <a:lstStyle/>
          <a:p>
            <a:pPr>
              <a:defRPr/>
            </a:pPr>
            <a:fld id="{EA6AFC5A-CFCD-45AF-A6E1-213689B25A13}" type="slidenum">
              <a:rPr lang="en-US" smtClean="0"/>
              <a:pPr>
                <a:defRPr/>
              </a:pPr>
              <a:t>42</a:t>
            </a:fld>
            <a:endParaRPr lang="en-US"/>
          </a:p>
        </p:txBody>
      </p:sp>
    </p:spTree>
    <p:extLst>
      <p:ext uri="{BB962C8B-B14F-4D97-AF65-F5344CB8AC3E}">
        <p14:creationId xmlns:p14="http://schemas.microsoft.com/office/powerpoint/2010/main" val="13794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Hidden slide – do not print before the lecture.</a:t>
            </a:r>
          </a:p>
          <a:p>
            <a:r>
              <a:rPr lang="en-US" dirty="0" smtClean="0"/>
              <a:t>Reveal after discussion on</a:t>
            </a:r>
            <a:r>
              <a:rPr lang="en-US" baseline="0" dirty="0" smtClean="0"/>
              <a:t> previous slide.</a:t>
            </a:r>
            <a:endParaRPr lang="en-US"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4</a:t>
            </a:fld>
            <a:endParaRPr lang="en-US"/>
          </a:p>
        </p:txBody>
      </p:sp>
    </p:spTree>
    <p:extLst>
      <p:ext uri="{BB962C8B-B14F-4D97-AF65-F5344CB8AC3E}">
        <p14:creationId xmlns:p14="http://schemas.microsoft.com/office/powerpoint/2010/main" val="730478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Case </a:t>
            </a:r>
            <a:r>
              <a:rPr lang="de-DE" baseline="0" dirty="0" err="1" smtClean="0"/>
              <a:t>study</a:t>
            </a:r>
            <a:r>
              <a:rPr lang="de-DE" baseline="0" dirty="0" smtClean="0"/>
              <a:t> </a:t>
            </a:r>
            <a:r>
              <a:rPr lang="de-DE" baseline="0" dirty="0" err="1" smtClean="0"/>
              <a:t>that</a:t>
            </a:r>
            <a:r>
              <a:rPr lang="de-DE" baseline="0" dirty="0" smtClean="0"/>
              <a:t> </a:t>
            </a:r>
            <a:r>
              <a:rPr lang="de-DE" baseline="0" dirty="0" err="1" smtClean="0"/>
              <a:t>shows</a:t>
            </a:r>
            <a:r>
              <a:rPr lang="de-DE" baseline="0" dirty="0" smtClean="0"/>
              <a:t> </a:t>
            </a:r>
            <a:r>
              <a:rPr lang="de-DE" baseline="0" dirty="0" err="1" smtClean="0"/>
              <a:t>how</a:t>
            </a:r>
            <a:r>
              <a:rPr lang="de-DE" baseline="0" dirty="0" smtClean="0"/>
              <a:t> </a:t>
            </a:r>
            <a:r>
              <a:rPr lang="de-DE" baseline="0" dirty="0" err="1" smtClean="0"/>
              <a:t>outsourcing</a:t>
            </a:r>
            <a:r>
              <a:rPr lang="de-DE" baseline="0" dirty="0" smtClean="0"/>
              <a:t> </a:t>
            </a:r>
            <a:r>
              <a:rPr lang="de-DE" baseline="0" dirty="0" err="1" smtClean="0"/>
              <a:t>can</a:t>
            </a:r>
            <a:r>
              <a:rPr lang="de-DE" baseline="0" dirty="0" smtClean="0"/>
              <a:t> </a:t>
            </a:r>
            <a:r>
              <a:rPr lang="de-DE" baseline="0" dirty="0" err="1" smtClean="0"/>
              <a:t>go</a:t>
            </a:r>
            <a:r>
              <a:rPr lang="de-DE" baseline="0" dirty="0" smtClean="0"/>
              <a:t> </a:t>
            </a:r>
            <a:r>
              <a:rPr lang="de-DE" baseline="0" dirty="0" err="1" smtClean="0"/>
              <a:t>wrong</a:t>
            </a:r>
            <a:r>
              <a:rPr lang="de-DE" baseline="0" dirty="0" smtClean="0"/>
              <a:t>! </a:t>
            </a:r>
            <a:r>
              <a:rPr lang="de-DE" baseline="0" dirty="0" err="1" smtClean="0"/>
              <a:t>Maybe</a:t>
            </a:r>
            <a:r>
              <a:rPr lang="de-DE" baseline="0" dirty="0" smtClean="0"/>
              <a:t> in-</a:t>
            </a:r>
            <a:r>
              <a:rPr lang="de-DE" baseline="0" dirty="0" err="1" smtClean="0"/>
              <a:t>class</a:t>
            </a:r>
            <a:r>
              <a:rPr lang="de-DE" baseline="0" dirty="0" smtClean="0"/>
              <a:t> </a:t>
            </a:r>
            <a:r>
              <a:rPr lang="de-DE" baseline="0" dirty="0" err="1" smtClean="0"/>
              <a:t>excercise</a:t>
            </a:r>
            <a:r>
              <a:rPr lang="de-DE" baseline="0" dirty="0" smtClean="0"/>
              <a:t>. </a:t>
            </a:r>
            <a:r>
              <a:rPr lang="de-DE" baseline="0" dirty="0" err="1" smtClean="0"/>
              <a:t>Let</a:t>
            </a:r>
            <a:r>
              <a:rPr lang="de-DE" baseline="0" dirty="0" smtClean="0"/>
              <a:t> </a:t>
            </a:r>
            <a:r>
              <a:rPr lang="de-DE" baseline="0" dirty="0" err="1" smtClean="0"/>
              <a:t>the</a:t>
            </a:r>
            <a:r>
              <a:rPr lang="de-DE" baseline="0" dirty="0" smtClean="0"/>
              <a:t> </a:t>
            </a:r>
            <a:r>
              <a:rPr lang="de-DE" baseline="0" dirty="0" err="1" smtClean="0"/>
              <a:t>students</a:t>
            </a:r>
            <a:r>
              <a:rPr lang="de-DE" baseline="0" dirty="0" smtClean="0"/>
              <a:t> </a:t>
            </a:r>
            <a:r>
              <a:rPr lang="de-DE" baseline="0" dirty="0" err="1" smtClean="0"/>
              <a:t>read</a:t>
            </a:r>
            <a:r>
              <a:rPr lang="de-DE" baseline="0" dirty="0" smtClean="0"/>
              <a:t> </a:t>
            </a:r>
            <a:r>
              <a:rPr lang="de-DE" baseline="0" dirty="0" err="1" smtClean="0"/>
              <a:t>the</a:t>
            </a:r>
            <a:r>
              <a:rPr lang="de-DE" baseline="0" dirty="0" smtClean="0"/>
              <a:t> </a:t>
            </a:r>
            <a:r>
              <a:rPr lang="de-DE" baseline="0" dirty="0" err="1" smtClean="0"/>
              <a:t>case</a:t>
            </a:r>
            <a:r>
              <a:rPr lang="de-DE" baseline="0" dirty="0" smtClean="0"/>
              <a:t> </a:t>
            </a:r>
            <a:r>
              <a:rPr lang="de-DE" baseline="0" dirty="0" err="1" smtClean="0"/>
              <a:t>first</a:t>
            </a:r>
            <a:r>
              <a:rPr lang="de-DE" baseline="0" dirty="0" smtClean="0"/>
              <a:t>, </a:t>
            </a:r>
            <a:r>
              <a:rPr lang="de-DE" baseline="0" dirty="0" err="1" smtClean="0"/>
              <a:t>then</a:t>
            </a:r>
            <a:r>
              <a:rPr lang="de-DE" baseline="0" dirty="0" smtClean="0"/>
              <a:t> </a:t>
            </a:r>
            <a:r>
              <a:rPr lang="de-DE" baseline="0" dirty="0" err="1" smtClean="0"/>
              <a:t>discuss</a:t>
            </a:r>
            <a:r>
              <a:rPr lang="de-DE" baseline="0" dirty="0" smtClean="0"/>
              <a:t>.</a:t>
            </a:r>
          </a:p>
        </p:txBody>
      </p:sp>
      <p:sp>
        <p:nvSpPr>
          <p:cNvPr id="4" name="Slide Number Placeholder 3"/>
          <p:cNvSpPr>
            <a:spLocks noGrp="1"/>
          </p:cNvSpPr>
          <p:nvPr>
            <p:ph type="sldNum" sz="quarter" idx="10"/>
          </p:nvPr>
        </p:nvSpPr>
        <p:spPr/>
        <p:txBody>
          <a:bodyPr/>
          <a:lstStyle/>
          <a:p>
            <a:fld id="{7082CBE0-BE18-4415-BE49-6B4DD1E3C6DC}" type="slidenum">
              <a:rPr lang="en-GB" smtClean="0"/>
              <a:t>43</a:t>
            </a:fld>
            <a:endParaRPr lang="en-GB"/>
          </a:p>
        </p:txBody>
      </p:sp>
    </p:spTree>
    <p:extLst>
      <p:ext uri="{BB962C8B-B14F-4D97-AF65-F5344CB8AC3E}">
        <p14:creationId xmlns:p14="http://schemas.microsoft.com/office/powerpoint/2010/main" val="2858441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dirty="0" smtClean="0">
              <a:latin typeface="Arial" charset="0"/>
              <a:cs typeface="Arial" charset="0"/>
            </a:endParaRPr>
          </a:p>
        </p:txBody>
      </p:sp>
      <p:sp>
        <p:nvSpPr>
          <p:cNvPr id="83972" name="Slide Number Placeholder 3"/>
          <p:cNvSpPr>
            <a:spLocks noGrp="1"/>
          </p:cNvSpPr>
          <p:nvPr>
            <p:ph type="sldNum" sz="quarter" idx="5"/>
          </p:nvPr>
        </p:nvSpPr>
        <p:spPr>
          <a:noFill/>
        </p:spPr>
        <p:txBody>
          <a:bodyPr/>
          <a:lstStyle/>
          <a:p>
            <a:fld id="{5B304425-52E3-4691-84A2-A92DCABCAFAD}" type="slidenum">
              <a:rPr lang="en-GB" smtClean="0">
                <a:latin typeface="Arial" charset="0"/>
                <a:cs typeface="Arial" charset="0"/>
              </a:rPr>
              <a:pPr/>
              <a:t>45</a:t>
            </a:fld>
            <a:endParaRPr lang="en-GB" smtClean="0">
              <a:latin typeface="Arial" charset="0"/>
              <a:cs typeface="Arial" charset="0"/>
            </a:endParaRPr>
          </a:p>
        </p:txBody>
      </p:sp>
    </p:spTree>
    <p:extLst>
      <p:ext uri="{BB962C8B-B14F-4D97-AF65-F5344CB8AC3E}">
        <p14:creationId xmlns:p14="http://schemas.microsoft.com/office/powerpoint/2010/main" val="73375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textbook</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5</a:t>
            </a:fld>
            <a:endParaRPr lang="en-US"/>
          </a:p>
        </p:txBody>
      </p:sp>
    </p:spTree>
    <p:extLst>
      <p:ext uri="{BB962C8B-B14F-4D97-AF65-F5344CB8AC3E}">
        <p14:creationId xmlns:p14="http://schemas.microsoft.com/office/powerpoint/2010/main" val="18873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Hidden slide – reveal in lecture</a:t>
            </a:r>
          </a:p>
          <a:p>
            <a:r>
              <a:rPr lang="en-GB" dirty="0" smtClean="0"/>
              <a:t>Milk whey is used to</a:t>
            </a:r>
            <a:r>
              <a:rPr lang="en-GB" baseline="0" dirty="0" smtClean="0"/>
              <a:t> make cheese.</a:t>
            </a:r>
          </a:p>
          <a:p>
            <a:r>
              <a:rPr lang="en-GB" baseline="0" dirty="0" smtClean="0"/>
              <a:t>Milk also used to make ice cream, yoghurt and many other products – e.g. as an ingredient in sauces, cakes, etc.</a:t>
            </a:r>
          </a:p>
          <a:p>
            <a:endParaRPr lang="en-GB" baseline="0" dirty="0" smtClean="0"/>
          </a:p>
          <a:p>
            <a:r>
              <a:rPr lang="en-GB" baseline="0" dirty="0" smtClean="0"/>
              <a:t>Dairy cows need to have calves to keep on producing milk – any male calves - typically end up in burgers!!  </a:t>
            </a:r>
          </a:p>
          <a:p>
            <a:endParaRPr lang="en-GB" baseline="0" dirty="0" smtClean="0"/>
          </a:p>
          <a:p>
            <a:r>
              <a:rPr lang="en-GB" baseline="0" dirty="0" smtClean="0"/>
              <a:t>Foot and Mouth disease in the UK (2002) had a significant impact on all supply chains that use beef or any by product of ‘cow’, e.g. leather, dairy and meat.  The long term consequence has been an increase in regulation (traceability of beef products) and hence an increase in the cost of beef, etc.  </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6</a:t>
            </a:fld>
            <a:endParaRPr lang="en-US"/>
          </a:p>
        </p:txBody>
      </p:sp>
    </p:spTree>
    <p:extLst>
      <p:ext uri="{BB962C8B-B14F-4D97-AF65-F5344CB8AC3E}">
        <p14:creationId xmlns:p14="http://schemas.microsoft.com/office/powerpoint/2010/main" val="213544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this definition.</a:t>
            </a:r>
          </a:p>
          <a:p>
            <a:r>
              <a:rPr lang="en-GB" dirty="0" smtClean="0"/>
              <a:t>Material AND information flow.</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7</a:t>
            </a:fld>
            <a:endParaRPr lang="en-US"/>
          </a:p>
        </p:txBody>
      </p:sp>
    </p:spTree>
    <p:extLst>
      <p:ext uri="{BB962C8B-B14F-4D97-AF65-F5344CB8AC3E}">
        <p14:creationId xmlns:p14="http://schemas.microsoft.com/office/powerpoint/2010/main" val="146036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A822DEA-F76B-417F-96F2-22BA52CA8EE2}" type="slidenum">
              <a:rPr lang="en-GB" smtClean="0">
                <a:latin typeface="Arial" charset="0"/>
                <a:cs typeface="Arial" charset="0"/>
              </a:rPr>
              <a:pPr/>
              <a:t>8</a:t>
            </a:fld>
            <a:endParaRPr lang="en-GB" smtClean="0">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Lots of terminology</a:t>
            </a:r>
            <a:r>
              <a:rPr lang="en-US" baseline="0" dirty="0" smtClean="0">
                <a:latin typeface="Arial" charset="0"/>
                <a:cs typeface="Arial" charset="0"/>
              </a:rPr>
              <a:t> to introduce:</a:t>
            </a:r>
            <a:endParaRPr lang="en-US" dirty="0" smtClean="0">
              <a:latin typeface="Arial" charset="0"/>
              <a:cs typeface="Arial" charset="0"/>
            </a:endParaRPr>
          </a:p>
          <a:p>
            <a:pPr eaLnBrk="1" hangingPunct="1"/>
            <a:r>
              <a:rPr lang="en-US" dirty="0" smtClean="0">
                <a:latin typeface="Arial" charset="0"/>
                <a:cs typeface="Arial" charset="0"/>
              </a:rPr>
              <a:t>Upstream – downstream</a:t>
            </a:r>
          </a:p>
          <a:p>
            <a:pPr eaLnBrk="1" hangingPunct="1"/>
            <a:r>
              <a:rPr lang="en-US" dirty="0" smtClean="0">
                <a:latin typeface="Arial" charset="0"/>
                <a:cs typeface="Arial" charset="0"/>
              </a:rPr>
              <a:t>Supply side – demand side</a:t>
            </a:r>
          </a:p>
          <a:p>
            <a:pPr eaLnBrk="1" hangingPunct="1"/>
            <a:r>
              <a:rPr lang="en-US" dirty="0" smtClean="0">
                <a:latin typeface="Arial" charset="0"/>
                <a:cs typeface="Arial" charset="0"/>
              </a:rPr>
              <a:t>Etc.</a:t>
            </a:r>
          </a:p>
        </p:txBody>
      </p:sp>
    </p:spTree>
    <p:extLst>
      <p:ext uri="{BB962C8B-B14F-4D97-AF65-F5344CB8AC3E}">
        <p14:creationId xmlns:p14="http://schemas.microsoft.com/office/powerpoint/2010/main" val="74085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on ‘integration’ and sustainable competitive activity.</a:t>
            </a:r>
          </a:p>
          <a:p>
            <a:endParaRPr lang="en-GB" dirty="0" smtClean="0"/>
          </a:p>
          <a:p>
            <a:r>
              <a:rPr lang="en-GB" dirty="0" smtClean="0"/>
              <a:t>Good time</a:t>
            </a:r>
            <a:r>
              <a:rPr lang="en-GB" baseline="0" dirty="0" smtClean="0"/>
              <a:t> to make the point that “SCs compete not individual companies” ( Martin Christopher)</a:t>
            </a:r>
            <a:endParaRPr lang="en-GB" dirty="0"/>
          </a:p>
        </p:txBody>
      </p:sp>
      <p:sp>
        <p:nvSpPr>
          <p:cNvPr id="4" name="Slide Number Placeholder 3"/>
          <p:cNvSpPr>
            <a:spLocks noGrp="1"/>
          </p:cNvSpPr>
          <p:nvPr>
            <p:ph type="sldNum" sz="quarter" idx="10"/>
          </p:nvPr>
        </p:nvSpPr>
        <p:spPr/>
        <p:txBody>
          <a:bodyPr/>
          <a:lstStyle/>
          <a:p>
            <a:fld id="{924CF88D-CD91-4822-9C46-DE013FFCF99B}" type="slidenum">
              <a:rPr lang="en-US" smtClean="0"/>
              <a:pPr/>
              <a:t>9</a:t>
            </a:fld>
            <a:endParaRPr lang="en-US"/>
          </a:p>
        </p:txBody>
      </p:sp>
    </p:spTree>
    <p:extLst>
      <p:ext uri="{BB962C8B-B14F-4D97-AF65-F5344CB8AC3E}">
        <p14:creationId xmlns:p14="http://schemas.microsoft.com/office/powerpoint/2010/main" val="120527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143116"/>
            <a:ext cx="8572528" cy="2286016"/>
          </a:xfrm>
        </p:spPr>
        <p:txBody>
          <a:bodyPr>
            <a:normAutofit/>
          </a:bodyPr>
          <a:lstStyle>
            <a:lvl1pPr algn="ctr">
              <a:defRPr sz="4400" b="0">
                <a:solidFill>
                  <a:srgbClr val="0041C4"/>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8" name="Rectangle 7"/>
          <p:cNvSpPr/>
          <p:nvPr userDrawn="1"/>
        </p:nvSpPr>
        <p:spPr>
          <a:xfrm>
            <a:off x="2051720" y="4941168"/>
            <a:ext cx="5238344" cy="1261884"/>
          </a:xfrm>
          <a:prstGeom prst="rect">
            <a:avLst/>
          </a:prstGeom>
        </p:spPr>
        <p:txBody>
          <a:bodyPr wrap="square">
            <a:spAutoFit/>
          </a:bodyPr>
          <a:lstStyle/>
          <a:p>
            <a:pPr algn="ctr"/>
            <a:r>
              <a:rPr lang="en-US" sz="1600" b="1" dirty="0" smtClean="0">
                <a:solidFill>
                  <a:srgbClr val="0041C4"/>
                </a:solidFill>
              </a:rPr>
              <a:t>Dr Chris Rutherford</a:t>
            </a:r>
          </a:p>
          <a:p>
            <a:pPr algn="ctr"/>
            <a:r>
              <a:rPr lang="en-US" sz="1200" b="1" dirty="0" smtClean="0">
                <a:solidFill>
                  <a:srgbClr val="0041C4"/>
                </a:solidFill>
              </a:rPr>
              <a:t>Senior Fellow in Logistics and Supply Chain Management</a:t>
            </a:r>
          </a:p>
          <a:p>
            <a:pPr algn="ctr"/>
            <a:r>
              <a:rPr lang="en-GB" sz="1200" dirty="0" smtClean="0">
                <a:solidFill>
                  <a:srgbClr val="0041C4"/>
                </a:solidFill>
              </a:rPr>
              <a:t>Logistics Research Centre</a:t>
            </a:r>
          </a:p>
          <a:p>
            <a:pPr algn="ctr"/>
            <a:r>
              <a:rPr lang="en-GB" sz="1200" dirty="0" smtClean="0">
                <a:solidFill>
                  <a:srgbClr val="0041C4"/>
                </a:solidFill>
              </a:rPr>
              <a:t>School of Management and Languages</a:t>
            </a:r>
          </a:p>
          <a:p>
            <a:pPr algn="ctr"/>
            <a:r>
              <a:rPr lang="en-GB" sz="1200" dirty="0" err="1" smtClean="0">
                <a:solidFill>
                  <a:srgbClr val="0041C4"/>
                </a:solidFill>
              </a:rPr>
              <a:t>Heriot</a:t>
            </a:r>
            <a:r>
              <a:rPr lang="en-GB" sz="1200" dirty="0" smtClean="0">
                <a:solidFill>
                  <a:srgbClr val="0041C4"/>
                </a:solidFill>
              </a:rPr>
              <a:t>-Watt University</a:t>
            </a:r>
          </a:p>
          <a:p>
            <a:pPr algn="ctr"/>
            <a:r>
              <a:rPr lang="en-GB" sz="1200" dirty="0" smtClean="0">
                <a:solidFill>
                  <a:srgbClr val="0041C4"/>
                </a:solidFill>
              </a:rPr>
              <a:t>Edinburgh</a:t>
            </a:r>
            <a:endParaRPr lang="en-US" sz="1200" dirty="0">
              <a:solidFill>
                <a:srgbClr val="0041C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GB" smtClean="0"/>
              <a:t>Enterprise and its Business Environment © Goodfellow Publishers 2016</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6D4758-718E-4364-B801-7FAE74056560}" type="slidenum">
              <a:rPr lang="en-US" smtClean="0"/>
              <a:pPr/>
              <a:t>‹#›</a:t>
            </a:fld>
            <a:endParaRPr lang="en-US"/>
          </a:p>
        </p:txBody>
      </p:sp>
      <p:sp>
        <p:nvSpPr>
          <p:cNvPr id="7" name="Rectangle 6"/>
          <p:cNvSpPr/>
          <p:nvPr userDrawn="1"/>
        </p:nvSpPr>
        <p:spPr>
          <a:xfrm>
            <a:off x="0" y="1347645"/>
            <a:ext cx="9144000" cy="71438"/>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GB" smtClean="0"/>
              <a:t>Enterprise and its Business Environment © Goodfellow Publishers 2016</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6D4758-718E-4364-B801-7FAE740565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GB" smtClean="0"/>
              <a:t>Enterprise and its Business Environment © Goodfellow Publishers 2016</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ACB46FD-A16A-48B2-9B89-63D38E3435B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FFFFFF"/>
              </a:solidFill>
              <a:latin typeface="Times New Roman" pitchFamily="18" charset="0"/>
              <a:cs typeface="Arial" charset="0"/>
            </a:endParaRPr>
          </a:p>
        </p:txBody>
      </p:sp>
      <p:sp>
        <p:nvSpPr>
          <p:cNvPr id="18434" name="Rectangle 2"/>
          <p:cNvSpPr>
            <a:spLocks noGrp="1" noChangeArrowheads="1"/>
          </p:cNvSpPr>
          <p:nvPr>
            <p:ph type="ctrTitle"/>
          </p:nvPr>
        </p:nvSpPr>
        <p:spPr>
          <a:xfrm>
            <a:off x="685800" y="2286000"/>
            <a:ext cx="7772400" cy="1143000"/>
          </a:xfrm>
        </p:spPr>
        <p:txBody>
          <a:bodyPr/>
          <a:lstStyle>
            <a:lvl1pPr>
              <a:defRPr sz="3600"/>
            </a:lvl1pPr>
          </a:lstStyle>
          <a:p>
            <a:pPr lvl="0"/>
            <a:r>
              <a:rPr lang="en-US" noProof="0" smtClean="0"/>
              <a:t>Click to edit Master title style</a:t>
            </a:r>
            <a:endParaRPr lang="en-GB" noProof="0" smtClean="0"/>
          </a:p>
        </p:txBody>
      </p:sp>
      <p:sp>
        <p:nvSpPr>
          <p:cNvPr id="18435" name="Rectangle 3"/>
          <p:cNvSpPr>
            <a:spLocks noGrp="1" noChangeArrowheads="1"/>
          </p:cNvSpPr>
          <p:nvPr>
            <p:ph type="subTitle" idx="1"/>
          </p:nvPr>
        </p:nvSpPr>
        <p:spPr>
          <a:xfrm>
            <a:off x="685802" y="3886200"/>
            <a:ext cx="7769225" cy="1752600"/>
          </a:xfrm>
        </p:spPr>
        <p:txBody>
          <a:bodyPr/>
          <a:lstStyle>
            <a:lvl1pPr marL="0" indent="0">
              <a:buFont typeface="Wingdings" pitchFamily="2" charset="2"/>
              <a:buNone/>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58889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752128"/>
          </a:xfrm>
        </p:spPr>
        <p:txBody>
          <a:bodyPr/>
          <a:lstStyle>
            <a:lvl1pPr>
              <a:defRPr sz="2800"/>
            </a:lvl1pPr>
          </a:lstStyle>
          <a:p>
            <a:r>
              <a:rPr lang="en-US" smtClean="0"/>
              <a:t>Click to edit Master title style</a:t>
            </a:r>
            <a:endParaRPr lang="en-GB" dirty="0"/>
          </a:p>
        </p:txBody>
      </p:sp>
      <p:sp>
        <p:nvSpPr>
          <p:cNvPr id="3" name="Content Placeholder 2"/>
          <p:cNvSpPr>
            <a:spLocks noGrp="1"/>
          </p:cNvSpPr>
          <p:nvPr>
            <p:ph idx="1"/>
          </p:nvPr>
        </p:nvSpPr>
        <p:spPr>
          <a:xfrm>
            <a:off x="683568" y="1196752"/>
            <a:ext cx="7772400" cy="4906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391029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39DBDFF5-174F-4C3F-A70C-1557D056A15D}"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355722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AD956001-E1E1-44A4-8A4D-CA73ABE3EEA1}"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162118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45B0BA21-82D7-403B-B201-40F2502E13EE}"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54678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31B26BA7-7499-499E-A351-156D151F338A}"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4266777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690D8080-D65C-45AB-AB8F-BCE81A0BBB54}"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47634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buClr>
                <a:srgbClr val="0041C4"/>
              </a:buClr>
              <a:buSzPct val="115000"/>
              <a:defRPr sz="2800"/>
            </a:lvl1pPr>
            <a:lvl2pPr>
              <a:buClr>
                <a:srgbClr val="0041C4"/>
              </a:buClr>
              <a:buFont typeface="Wingdings" pitchFamily="2" charset="2"/>
              <a:buChar char="§"/>
              <a:defRPr sz="2400"/>
            </a:lvl2pPr>
            <a:lvl3pPr>
              <a:buClr>
                <a:srgbClr val="0041C4"/>
              </a:buClr>
              <a:defRPr sz="2000"/>
            </a:lvl3pPr>
            <a:lvl4pPr>
              <a:buClr>
                <a:srgbClr val="0041C4"/>
              </a:buClr>
              <a:defRPr sz="1800"/>
            </a:lvl4pPr>
            <a:lvl5pPr>
              <a:buClr>
                <a:srgbClr val="0041C4"/>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2906307" y="6479920"/>
            <a:ext cx="3331387" cy="365125"/>
          </a:xfrm>
          <a:prstGeom prst="rect">
            <a:avLst/>
          </a:prstGeom>
        </p:spPr>
        <p:txBody>
          <a:bodyPr vert="horz" lIns="91440" tIns="45720" rIns="91440" bIns="45720" rtlCol="0" anchor="ctr"/>
          <a:lstStyle>
            <a:lvl1pPr algn="ctr">
              <a:defRPr sz="1050">
                <a:solidFill>
                  <a:srgbClr val="0041C4"/>
                </a:solidFill>
                <a:latin typeface="Times New Roman" pitchFamily="18" charset="0"/>
                <a:cs typeface="Times New Roman" pitchFamily="18" charset="0"/>
              </a:defRPr>
            </a:lvl1pPr>
          </a:lstStyle>
          <a:p>
            <a:r>
              <a:rPr lang="en-GB" smtClean="0"/>
              <a:t>Enterprise and its Business Environment © Goodfellow Publishers 2016</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B22B5C91-D404-4848-8965-4D79F840FAAF}"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99542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E5248D91-6DA9-4B75-8E0F-8D6B8CA58A49}"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49748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0482F4EE-3D3B-4006-8279-4D0CB9BAF728}"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3275875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srgbClr val="FFFFFF"/>
              </a:solidFill>
              <a:latin typeface="Times New Roman" pitchFamily="18" charset="0"/>
              <a:cs typeface="Arial" charset="0"/>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r>
              <a:rPr lang="en-GB" sz="2400" smtClean="0">
                <a:solidFill>
                  <a:srgbClr val="FFFFFF"/>
                </a:solidFill>
                <a:latin typeface="Times New Roman" pitchFamily="18" charset="0"/>
                <a:cs typeface="Arial" charset="0"/>
              </a:rPr>
              <a:t>Enterprise and its Business Environment © Goodfellow Publishers 2016</a:t>
            </a:r>
            <a:endParaRPr lang="en-GB" sz="2400">
              <a:solidFill>
                <a:srgbClr val="FFFFFF"/>
              </a:solidFill>
              <a:latin typeface="Times New Roman" pitchFamily="18" charset="0"/>
              <a:cs typeface="Arial"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18BA0763-5382-463D-BF5C-E12A1B61E63C}" type="slidenum">
              <a:rPr lang="en-GB" sz="2400">
                <a:solidFill>
                  <a:srgbClr val="FFFFFF"/>
                </a:solidFill>
                <a:latin typeface="Times New Roman" pitchFamily="18" charset="0"/>
                <a:cs typeface="Arial" charset="0"/>
              </a:rPr>
              <a:pPr fontAlgn="base">
                <a:spcBef>
                  <a:spcPct val="0"/>
                </a:spcBef>
                <a:spcAft>
                  <a:spcPct val="0"/>
                </a:spcAft>
                <a:defRPr/>
              </a:pPr>
              <a:t>‹#›</a:t>
            </a:fld>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352132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itle 1"/>
          <p:cNvSpPr>
            <a:spLocks noGrp="1"/>
          </p:cNvSpPr>
          <p:nvPr>
            <p:ph type="title"/>
          </p:nvPr>
        </p:nvSpPr>
        <p:spPr>
          <a:xfrm>
            <a:off x="457200" y="88900"/>
            <a:ext cx="8229600" cy="939800"/>
          </a:xfrm>
        </p:spPr>
        <p:txBody>
          <a:bodyPr/>
          <a:lstStyle/>
          <a:p>
            <a:r>
              <a:rPr lang="en-US" smtClean="0"/>
              <a:t>Click to edit Master title style</a:t>
            </a:r>
            <a:endParaRPr lang="en-US"/>
          </a:p>
        </p:txBody>
      </p:sp>
      <p:sp>
        <p:nvSpPr>
          <p:cNvPr id="4" name="Content Placeholder 2"/>
          <p:cNvSpPr>
            <a:spLocks noGrp="1"/>
          </p:cNvSpPr>
          <p:nvPr>
            <p:ph idx="1"/>
          </p:nvPr>
        </p:nvSpPr>
        <p:spPr>
          <a:xfrm>
            <a:off x="457200" y="1357298"/>
            <a:ext cx="8229600" cy="4768865"/>
          </a:xfrm>
        </p:spPr>
        <p:txBody>
          <a:bodyPr>
            <a:normAutofit/>
          </a:bodyPr>
          <a:lstStyle>
            <a:lvl1pPr>
              <a:buClr>
                <a:srgbClr val="0041C4"/>
              </a:buClr>
              <a:buSzPct val="115000"/>
              <a:defRPr sz="2800"/>
            </a:lvl1pPr>
            <a:lvl2pPr>
              <a:buClr>
                <a:srgbClr val="0041C4"/>
              </a:buClr>
              <a:buFont typeface="Wingdings" pitchFamily="2" charset="2"/>
              <a:buChar char="§"/>
              <a:defRPr sz="2400"/>
            </a:lvl2pPr>
            <a:lvl3pPr>
              <a:buClr>
                <a:srgbClr val="0041C4"/>
              </a:buClr>
              <a:defRPr sz="2000"/>
            </a:lvl3pPr>
            <a:lvl4pPr>
              <a:buClr>
                <a:srgbClr val="0041C4"/>
              </a:buClr>
              <a:defRPr sz="1800"/>
            </a:lvl4pPr>
            <a:lvl5pPr>
              <a:buClr>
                <a:srgbClr val="0041C4"/>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7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GB" smtClean="0"/>
              <a:t>Enterprise and its Business Environment © Goodfellow Publishers 2016</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6D4758-718E-4364-B801-7FAE74056560}" type="slidenum">
              <a:rPr lang="en-US" smtClean="0"/>
              <a:pPr/>
              <a:t>‹#›</a:t>
            </a:fld>
            <a:endParaRPr lang="en-US"/>
          </a:p>
        </p:txBody>
      </p:sp>
      <p:sp>
        <p:nvSpPr>
          <p:cNvPr id="8" name="Rectangle 7"/>
          <p:cNvSpPr/>
          <p:nvPr userDrawn="1"/>
        </p:nvSpPr>
        <p:spPr>
          <a:xfrm>
            <a:off x="0" y="1347645"/>
            <a:ext cx="9144000" cy="71438"/>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GB" smtClean="0"/>
              <a:t>Enterprise and its Business Environment © Goodfellow Publishers 2016</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56D4758-718E-4364-B801-7FAE74056560}" type="slidenum">
              <a:rPr lang="en-US" smtClean="0"/>
              <a:pPr/>
              <a:t>‹#›</a:t>
            </a:fld>
            <a:endParaRPr lang="en-US"/>
          </a:p>
        </p:txBody>
      </p:sp>
      <p:sp>
        <p:nvSpPr>
          <p:cNvPr id="10" name="Rectangle 9"/>
          <p:cNvSpPr/>
          <p:nvPr userDrawn="1"/>
        </p:nvSpPr>
        <p:spPr>
          <a:xfrm>
            <a:off x="0" y="1347645"/>
            <a:ext cx="9144000" cy="71438"/>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GB" smtClean="0"/>
              <a:t>Enterprise and its Business Environment © Goodfellow Publishers 2016</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6D4758-718E-4364-B801-7FAE740565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955125" y="6479920"/>
            <a:ext cx="3233750" cy="365125"/>
          </a:xfrm>
          <a:prstGeom prst="rect">
            <a:avLst/>
          </a:prstGeom>
        </p:spPr>
        <p:txBody>
          <a:bodyPr vert="horz" lIns="91440" tIns="45720" rIns="91440" bIns="45720" rtlCol="0" anchor="ctr"/>
          <a:lstStyle>
            <a:lvl1pPr algn="ctr">
              <a:defRPr sz="1050">
                <a:solidFill>
                  <a:srgbClr val="0041C4"/>
                </a:solidFill>
                <a:latin typeface="Times New Roman" pitchFamily="18" charset="0"/>
                <a:cs typeface="Times New Roman" pitchFamily="18" charset="0"/>
              </a:defRPr>
            </a:lvl1pPr>
          </a:lstStyle>
          <a:p>
            <a:r>
              <a:rPr lang="en-GB" smtClean="0"/>
              <a:t>Enterprise and its Business Environment © Goodfellow Publishers 2016</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l" defTabSz="914400" rtl="0" eaLnBrk="1" latinLnBrk="0" hangingPunct="1">
        <a:spcBef>
          <a:spcPct val="0"/>
        </a:spcBef>
        <a:buNone/>
        <a:defRPr sz="4000" kern="1200">
          <a:solidFill>
            <a:srgbClr val="0041C4"/>
          </a:solidFill>
          <a:latin typeface="+mj-lt"/>
          <a:ea typeface="+mj-ea"/>
          <a:cs typeface="+mj-cs"/>
        </a:defRPr>
      </a:lvl1pPr>
    </p:titleStyle>
    <p:bodyStyle>
      <a:lvl1pPr marL="342900" indent="-342900" algn="l" defTabSz="914400" rtl="0" eaLnBrk="1" latinLnBrk="0" hangingPunct="1">
        <a:spcBef>
          <a:spcPct val="20000"/>
        </a:spcBef>
        <a:buClr>
          <a:srgbClr val="0041C4"/>
        </a:buClr>
        <a:buSzPct val="120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6248400" cy="7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GB" dirty="0" smtClean="0"/>
          </a:p>
        </p:txBody>
      </p:sp>
      <p:sp>
        <p:nvSpPr>
          <p:cNvPr id="3075" name="Rectangle 3"/>
          <p:cNvSpPr>
            <a:spLocks noGrp="1" noChangeArrowheads="1"/>
          </p:cNvSpPr>
          <p:nvPr>
            <p:ph type="body" idx="1"/>
          </p:nvPr>
        </p:nvSpPr>
        <p:spPr bwMode="auto">
          <a:xfrm>
            <a:off x="685800" y="1196752"/>
            <a:ext cx="7772400" cy="489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9" name="Line 7"/>
          <p:cNvSpPr>
            <a:spLocks noChangeShapeType="1"/>
          </p:cNvSpPr>
          <p:nvPr/>
        </p:nvSpPr>
        <p:spPr bwMode="auto">
          <a:xfrm>
            <a:off x="685800" y="1052736"/>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3222788081"/>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lang="en-GB" sz="3200" dirty="0" smtClean="0">
          <a:solidFill>
            <a:srgbClr val="0000B0"/>
          </a:solidFill>
          <a:latin typeface="+mj-lt"/>
          <a:ea typeface="+mj-ea"/>
          <a:cs typeface="Arial" charset="0"/>
        </a:defRPr>
      </a:lvl1pPr>
      <a:lvl2pPr algn="l" rtl="0" eaLnBrk="1" fontAlgn="base" hangingPunct="1">
        <a:lnSpc>
          <a:spcPct val="85000"/>
        </a:lnSpc>
        <a:spcBef>
          <a:spcPct val="0"/>
        </a:spcBef>
        <a:spcAft>
          <a:spcPct val="0"/>
        </a:spcAft>
        <a:defRPr sz="3600">
          <a:solidFill>
            <a:schemeClr val="bg2"/>
          </a:solidFill>
          <a:latin typeface="Arial" charset="0"/>
        </a:defRPr>
      </a:lvl2pPr>
      <a:lvl3pPr algn="l" rtl="0" eaLnBrk="1" fontAlgn="base" hangingPunct="1">
        <a:lnSpc>
          <a:spcPct val="85000"/>
        </a:lnSpc>
        <a:spcBef>
          <a:spcPct val="0"/>
        </a:spcBef>
        <a:spcAft>
          <a:spcPct val="0"/>
        </a:spcAft>
        <a:defRPr sz="3600">
          <a:solidFill>
            <a:schemeClr val="bg2"/>
          </a:solidFill>
          <a:latin typeface="Arial" charset="0"/>
        </a:defRPr>
      </a:lvl3pPr>
      <a:lvl4pPr algn="l" rtl="0" eaLnBrk="1" fontAlgn="base" hangingPunct="1">
        <a:lnSpc>
          <a:spcPct val="85000"/>
        </a:lnSpc>
        <a:spcBef>
          <a:spcPct val="0"/>
        </a:spcBef>
        <a:spcAft>
          <a:spcPct val="0"/>
        </a:spcAft>
        <a:defRPr sz="3600">
          <a:solidFill>
            <a:schemeClr val="bg2"/>
          </a:solidFill>
          <a:latin typeface="Arial" charset="0"/>
        </a:defRPr>
      </a:lvl4pPr>
      <a:lvl5pPr algn="l" rtl="0" eaLnBrk="1" fontAlgn="base" hangingPunct="1">
        <a:lnSpc>
          <a:spcPct val="85000"/>
        </a:lnSpc>
        <a:spcBef>
          <a:spcPct val="0"/>
        </a:spcBef>
        <a:spcAft>
          <a:spcPct val="0"/>
        </a:spcAft>
        <a:defRPr sz="3600">
          <a:solidFill>
            <a:schemeClr val="bg2"/>
          </a:solidFill>
          <a:latin typeface="Arial" charset="0"/>
        </a:defRPr>
      </a:lvl5pPr>
      <a:lvl6pPr marL="457200" algn="l" rtl="0" eaLnBrk="1" fontAlgn="base" hangingPunct="1">
        <a:lnSpc>
          <a:spcPct val="85000"/>
        </a:lnSpc>
        <a:spcBef>
          <a:spcPct val="0"/>
        </a:spcBef>
        <a:spcAft>
          <a:spcPct val="0"/>
        </a:spcAft>
        <a:defRPr sz="3600">
          <a:solidFill>
            <a:schemeClr val="bg2"/>
          </a:solidFill>
          <a:latin typeface="Arial" charset="0"/>
        </a:defRPr>
      </a:lvl6pPr>
      <a:lvl7pPr marL="914400" algn="l" rtl="0" eaLnBrk="1" fontAlgn="base" hangingPunct="1">
        <a:lnSpc>
          <a:spcPct val="85000"/>
        </a:lnSpc>
        <a:spcBef>
          <a:spcPct val="0"/>
        </a:spcBef>
        <a:spcAft>
          <a:spcPct val="0"/>
        </a:spcAft>
        <a:defRPr sz="3600">
          <a:solidFill>
            <a:schemeClr val="bg2"/>
          </a:solidFill>
          <a:latin typeface="Arial" charset="0"/>
        </a:defRPr>
      </a:lvl7pPr>
      <a:lvl8pPr marL="1371600" algn="l" rtl="0" eaLnBrk="1" fontAlgn="base" hangingPunct="1">
        <a:lnSpc>
          <a:spcPct val="85000"/>
        </a:lnSpc>
        <a:spcBef>
          <a:spcPct val="0"/>
        </a:spcBef>
        <a:spcAft>
          <a:spcPct val="0"/>
        </a:spcAft>
        <a:defRPr sz="3600">
          <a:solidFill>
            <a:schemeClr val="bg2"/>
          </a:solidFill>
          <a:latin typeface="Arial" charset="0"/>
        </a:defRPr>
      </a:lvl8pPr>
      <a:lvl9pPr marL="1828800" algn="l" rtl="0" eaLnBrk="1" fontAlgn="base" hangingPunct="1">
        <a:lnSpc>
          <a:spcPct val="85000"/>
        </a:lnSpc>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1800">
          <a:solidFill>
            <a:schemeClr val="bg2"/>
          </a:solidFill>
          <a:latin typeface="+mn-lt"/>
        </a:defRPr>
      </a:lvl2pPr>
      <a:lvl3pPr marL="1143000" indent="-228600" algn="l" rtl="0" eaLnBrk="1" fontAlgn="base" hangingPunct="1">
        <a:spcBef>
          <a:spcPct val="20000"/>
        </a:spcBef>
        <a:spcAft>
          <a:spcPct val="0"/>
        </a:spcAft>
        <a:buFont typeface="Wingdings" pitchFamily="2" charset="2"/>
        <a:buChar char=""/>
        <a:defRPr sz="1600">
          <a:solidFill>
            <a:schemeClr val="bg2"/>
          </a:solidFill>
          <a:latin typeface="+mn-lt"/>
        </a:defRPr>
      </a:lvl3pPr>
      <a:lvl4pPr marL="1600200" indent="-228600" algn="l" rtl="0" eaLnBrk="1" fontAlgn="base" hangingPunct="1">
        <a:spcBef>
          <a:spcPct val="20000"/>
        </a:spcBef>
        <a:spcAft>
          <a:spcPct val="0"/>
        </a:spcAft>
        <a:buFont typeface="Wingdings" pitchFamily="2" charset="2"/>
        <a:buChar char=""/>
        <a:defRPr sz="1400">
          <a:solidFill>
            <a:schemeClr val="bg2"/>
          </a:solidFill>
          <a:latin typeface="+mn-lt"/>
        </a:defRPr>
      </a:lvl4pPr>
      <a:lvl5pPr marL="2057400" indent="-228600" algn="l" rtl="0" eaLnBrk="1" fontAlgn="base" hangingPunct="1">
        <a:spcBef>
          <a:spcPct val="20000"/>
        </a:spcBef>
        <a:spcAft>
          <a:spcPct val="0"/>
        </a:spcAft>
        <a:buFont typeface="Wingdings" pitchFamily="2" charset="2"/>
        <a:buChar char=""/>
        <a:defRPr sz="1200">
          <a:solidFill>
            <a:schemeClr val="bg2"/>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bg2"/>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bg2"/>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bg2"/>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lNU-qpctXjViZM&amp;tbnid=LovDDmdKlWQeqM:&amp;ved=0CAUQjRw&amp;url=http://www.everydaypeoplecartoons.com/topic/style/144&amp;ei=Hs0dU_v2NIKjhgekv4GgDA&amp;bvm=bv.62578216,d.ZGU&amp;psig=AFQjCNFduUKsHMltCy3pjkf44vSu8GKDMg&amp;ust=139454808569088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uk/imgres?imgurl=http://static.guim.co.uk/sys-images/Arts/Arts_/Pictures/2009/6/3/1244020425258/Corn-Flakes-Corn-Flake-pa-004.jpg&amp;imgrefurl=http://www.guardian.co.uk/artanddesign/gallery/2009/jun/03/kellogg-corn-flake-packets-british-design?picture=348298510&amp;usg=__AdoOFFvg64JdCNdoTbIGIApiBs8=&amp;h=500&amp;w=349&amp;sz=59&amp;hl=en&amp;start=4&amp;tbnid=WeroregSuLfg4M:&amp;tbnh=130&amp;tbnw=91&amp;prev=/images?q=cornflakes+packet&amp;gbv=2&amp;hl=en&amp;sa=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images.google.co.uk/imgres?imgurl=http://www.drinkoftheweek.com/blogs/uploaded_images/milk_carton-743576.jpg&amp;imgrefurl=http://www.drinkoftheweek.com/blogs/2006_04_01_question_archive.html&amp;usg=__UGb3f0d3TTJL5FUmZngYEAsT_dY=&amp;h=480&amp;w=284&amp;sz=29&amp;hl=en&amp;start=23&amp;tbnid=OPNULlrsu8eM9M:&amp;tbnh=129&amp;tbnw=76&amp;prev=/images?q=carton+of+milk&amp;gbv=2&amp;ndsp=18&amp;hl=en&amp;sa=N&amp;start=18"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3plstudy.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ups-scs.com/solutions/case_studies/cs_adidas.pdf" TargetMode="External"/><Relationship Id="rId5" Type="http://schemas.openxmlformats.org/officeDocument/2006/relationships/hyperlink" Target="http://www.kn-portal.com/fileadmin/_public/documents/material/KNUCLCS_Nortel_Lead_Logistics_061504.pdf" TargetMode="Externa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static.guim.co.uk/sys-images/Arts/Arts_/Pictures/2009/6/3/1244020425258/Corn-Flakes-Corn-Flake-pa-004.jpg&amp;imgrefurl=http://www.guardian.co.uk/artanddesign/gallery/2009/jun/03/kellogg-corn-flake-packets-british-design?picture=348298510&amp;usg=__AdoOFFvg64JdCNdoTbIGIApiBs8=&amp;h=500&amp;w=349&amp;sz=59&amp;hl=en&amp;start=4&amp;tbnid=WeroregSuLfg4M:&amp;tbnh=130&amp;tbnw=91&amp;prev=/images?q=cornflakes+packet&amp;gbv=2&amp;hl=en&amp;sa=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images.google.co.uk/imgres?imgurl=http://www.drinkoftheweek.com/blogs/uploaded_images/milk_carton-743576.jpg&amp;imgrefurl=http://www.drinkoftheweek.com/blogs/2006_04_01_question_archive.html&amp;usg=__UGb3f0d3TTJL5FUmZngYEAsT_dY=&amp;h=480&amp;w=284&amp;sz=29&amp;hl=en&amp;start=23&amp;tbnid=OPNULlrsu8eM9M:&amp;tbnh=129&amp;tbnw=76&amp;prev=/images?q=carton+of+milk&amp;gbv=2&amp;ndsp=18&amp;hl=en&amp;sa=N&amp;start=18"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www.penskelogistics.com/europe/case-studies/automotive-ford-europe.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UzwmlbAS8d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people.hofstra.edu/geotrans/eng/ch5en/conc5en/iphone_3g_components.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www.linklaters.com/Insights/Publication1403Newsletter/PublicationIssue20051001/Pages/PublicationIssueItem656.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wmf"/><Relationship Id="rId10" Type="http://schemas.openxmlformats.org/officeDocument/2006/relationships/image" Target="../media/image10.jpeg"/><Relationship Id="rId4" Type="http://schemas.openxmlformats.org/officeDocument/2006/relationships/hyperlink" Target="http://www.scotland.gov.uk/Publications/2011/02/22152837/0" TargetMode="Externa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sz="quarter"/>
          </p:nvPr>
        </p:nvSpPr>
        <p:spPr>
          <a:xfrm>
            <a:off x="661664" y="2497935"/>
            <a:ext cx="7772400" cy="938213"/>
          </a:xfrm>
        </p:spPr>
        <p:txBody>
          <a:bodyPr/>
          <a:lstStyle/>
          <a:p>
            <a:pPr eaLnBrk="1" hangingPunct="1">
              <a:lnSpc>
                <a:spcPct val="100000"/>
              </a:lnSpc>
            </a:pPr>
            <a:r>
              <a:rPr lang="en-GB" dirty="0" smtClean="0"/>
              <a:t>Logistics &amp; Supply Chain Management</a:t>
            </a:r>
            <a:endParaRPr lang="en-US" dirty="0" smtClean="0">
              <a:solidFill>
                <a:srgbClr val="0000B0"/>
              </a:solidFill>
              <a:cs typeface="Arial" charset="0"/>
            </a:endParaRPr>
          </a:p>
        </p:txBody>
      </p:sp>
      <p:sp>
        <p:nvSpPr>
          <p:cNvPr id="15364" name="Freeform 263"/>
          <p:cNvSpPr>
            <a:spLocks/>
          </p:cNvSpPr>
          <p:nvPr/>
        </p:nvSpPr>
        <p:spPr bwMode="auto">
          <a:xfrm>
            <a:off x="3893673" y="2967042"/>
            <a:ext cx="23813" cy="111125"/>
          </a:xfrm>
          <a:custGeom>
            <a:avLst/>
            <a:gdLst>
              <a:gd name="T0" fmla="*/ 0 w 15"/>
              <a:gd name="T1" fmla="*/ 0 h 70"/>
              <a:gd name="T2" fmla="*/ 2147483647 w 15"/>
              <a:gd name="T3" fmla="*/ 2147483647 h 70"/>
              <a:gd name="T4" fmla="*/ 0 w 15"/>
              <a:gd name="T5" fmla="*/ 0 h 70"/>
              <a:gd name="T6" fmla="*/ 0 60000 65536"/>
              <a:gd name="T7" fmla="*/ 0 60000 65536"/>
              <a:gd name="T8" fmla="*/ 0 60000 65536"/>
              <a:gd name="T9" fmla="*/ 0 w 15"/>
              <a:gd name="T10" fmla="*/ 0 h 70"/>
              <a:gd name="T11" fmla="*/ 15 w 15"/>
              <a:gd name="T12" fmla="*/ 70 h 70"/>
            </a:gdLst>
            <a:ahLst/>
            <a:cxnLst>
              <a:cxn ang="T6">
                <a:pos x="T0" y="T1"/>
              </a:cxn>
              <a:cxn ang="T7">
                <a:pos x="T2" y="T3"/>
              </a:cxn>
              <a:cxn ang="T8">
                <a:pos x="T4" y="T5"/>
              </a:cxn>
            </a:cxnLst>
            <a:rect l="T9" t="T10" r="T11" b="T12"/>
            <a:pathLst>
              <a:path w="15" h="70">
                <a:moveTo>
                  <a:pt x="0" y="0"/>
                </a:moveTo>
                <a:lnTo>
                  <a:pt x="15" y="70"/>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400" dirty="0">
              <a:solidFill>
                <a:srgbClr val="FFFFFF"/>
              </a:solidFill>
              <a:latin typeface="Times New Roman" pitchFamily="18" charset="0"/>
              <a:cs typeface="Arial" charset="0"/>
            </a:endParaRP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925626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104775" y="-14288"/>
            <a:ext cx="7861300" cy="914401"/>
          </a:xfrm>
          <a:noFill/>
          <a:ln/>
        </p:spPr>
        <p:txBody>
          <a:bodyPr lIns="90488" tIns="44450" rIns="90488" bIns="44450">
            <a:normAutofit/>
          </a:bodyPr>
          <a:lstStyle/>
          <a:p>
            <a:r>
              <a:rPr lang="en-US" sz="3200" dirty="0"/>
              <a:t>Achieving an integrated supply chain</a:t>
            </a:r>
          </a:p>
        </p:txBody>
      </p:sp>
      <p:sp>
        <p:nvSpPr>
          <p:cNvPr id="656387" name="Oval 3"/>
          <p:cNvSpPr>
            <a:spLocks noChangeArrowheads="1"/>
          </p:cNvSpPr>
          <p:nvPr/>
        </p:nvSpPr>
        <p:spPr bwMode="auto">
          <a:xfrm>
            <a:off x="2386013" y="2132013"/>
            <a:ext cx="1165225"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200" b="1" dirty="0" smtClean="0">
                <a:solidFill>
                  <a:schemeClr val="bg1"/>
                </a:solidFill>
                <a:latin typeface="Arial" charset="0"/>
              </a:rPr>
              <a:t>Manufacturing</a:t>
            </a:r>
            <a:endParaRPr lang="en-GB" sz="1200" b="1" dirty="0">
              <a:solidFill>
                <a:schemeClr val="bg1"/>
              </a:solidFill>
              <a:latin typeface="Arial" charset="0"/>
            </a:endParaRPr>
          </a:p>
        </p:txBody>
      </p:sp>
      <p:sp>
        <p:nvSpPr>
          <p:cNvPr id="656388" name="Rectangle 4"/>
          <p:cNvSpPr>
            <a:spLocks noChangeArrowheads="1"/>
          </p:cNvSpPr>
          <p:nvPr/>
        </p:nvSpPr>
        <p:spPr bwMode="auto">
          <a:xfrm>
            <a:off x="655638" y="1698625"/>
            <a:ext cx="1943100" cy="301625"/>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b="1">
                <a:latin typeface="Arial" charset="0"/>
              </a:rPr>
              <a:t>Stage One:  Baseline</a:t>
            </a:r>
            <a:endParaRPr lang="en-US" sz="1400">
              <a:latin typeface="Arial" charset="0"/>
            </a:endParaRPr>
          </a:p>
        </p:txBody>
      </p:sp>
      <p:sp>
        <p:nvSpPr>
          <p:cNvPr id="656389" name="Oval 5"/>
          <p:cNvSpPr>
            <a:spLocks noChangeArrowheads="1"/>
          </p:cNvSpPr>
          <p:nvPr/>
        </p:nvSpPr>
        <p:spPr bwMode="auto">
          <a:xfrm>
            <a:off x="687388" y="2132013"/>
            <a:ext cx="1295400"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Purchasing</a:t>
            </a:r>
            <a:endParaRPr lang="en-GB" sz="1400" b="1">
              <a:solidFill>
                <a:schemeClr val="bg1"/>
              </a:solidFill>
              <a:latin typeface="Times New Roman" pitchFamily="18" charset="0"/>
            </a:endParaRPr>
          </a:p>
        </p:txBody>
      </p:sp>
      <p:sp>
        <p:nvSpPr>
          <p:cNvPr id="656390" name="Oval 6"/>
          <p:cNvSpPr>
            <a:spLocks noChangeArrowheads="1"/>
          </p:cNvSpPr>
          <p:nvPr/>
        </p:nvSpPr>
        <p:spPr bwMode="auto">
          <a:xfrm>
            <a:off x="7089775" y="2103438"/>
            <a:ext cx="1603375" cy="51435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Customers</a:t>
            </a:r>
            <a:endParaRPr lang="en-GB" sz="1400" b="1">
              <a:solidFill>
                <a:schemeClr val="bg1"/>
              </a:solidFill>
              <a:latin typeface="Times New Roman" pitchFamily="18" charset="0"/>
            </a:endParaRPr>
          </a:p>
        </p:txBody>
      </p:sp>
      <p:sp>
        <p:nvSpPr>
          <p:cNvPr id="656391" name="Oval 7"/>
          <p:cNvSpPr>
            <a:spLocks noChangeArrowheads="1"/>
          </p:cNvSpPr>
          <p:nvPr/>
        </p:nvSpPr>
        <p:spPr bwMode="auto">
          <a:xfrm>
            <a:off x="3954463" y="2132013"/>
            <a:ext cx="1185862"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dirty="0" smtClean="0">
                <a:solidFill>
                  <a:schemeClr val="bg1"/>
                </a:solidFill>
                <a:latin typeface="Arial" charset="0"/>
              </a:rPr>
              <a:t>Distribution</a:t>
            </a:r>
            <a:endParaRPr lang="en-GB" sz="1400" b="1" dirty="0">
              <a:solidFill>
                <a:schemeClr val="bg1"/>
              </a:solidFill>
              <a:latin typeface="Arial" charset="0"/>
            </a:endParaRPr>
          </a:p>
        </p:txBody>
      </p:sp>
      <p:sp>
        <p:nvSpPr>
          <p:cNvPr id="656392" name="Oval 8"/>
          <p:cNvSpPr>
            <a:spLocks noChangeArrowheads="1"/>
          </p:cNvSpPr>
          <p:nvPr/>
        </p:nvSpPr>
        <p:spPr bwMode="auto">
          <a:xfrm>
            <a:off x="5543550" y="2133600"/>
            <a:ext cx="1185863"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dirty="0" smtClean="0">
                <a:solidFill>
                  <a:schemeClr val="bg1"/>
                </a:solidFill>
                <a:latin typeface="Arial" charset="0"/>
              </a:rPr>
              <a:t>Marketing</a:t>
            </a:r>
            <a:endParaRPr lang="en-GB" sz="1400" b="1" dirty="0">
              <a:solidFill>
                <a:schemeClr val="bg1"/>
              </a:solidFill>
              <a:latin typeface="Arial" charset="0"/>
            </a:endParaRPr>
          </a:p>
        </p:txBody>
      </p:sp>
      <p:sp>
        <p:nvSpPr>
          <p:cNvPr id="656393" name="Rectangle 9"/>
          <p:cNvSpPr>
            <a:spLocks noChangeArrowheads="1"/>
          </p:cNvSpPr>
          <p:nvPr/>
        </p:nvSpPr>
        <p:spPr bwMode="auto">
          <a:xfrm>
            <a:off x="2139950" y="197326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4" name="Rectangle 10"/>
          <p:cNvSpPr>
            <a:spLocks noChangeArrowheads="1"/>
          </p:cNvSpPr>
          <p:nvPr/>
        </p:nvSpPr>
        <p:spPr bwMode="auto">
          <a:xfrm>
            <a:off x="3708400" y="196056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5" name="Rectangle 11"/>
          <p:cNvSpPr>
            <a:spLocks noChangeArrowheads="1"/>
          </p:cNvSpPr>
          <p:nvPr/>
        </p:nvSpPr>
        <p:spPr bwMode="auto">
          <a:xfrm>
            <a:off x="5297488" y="1946275"/>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6" name="Rectangle 12"/>
          <p:cNvSpPr>
            <a:spLocks noChangeArrowheads="1"/>
          </p:cNvSpPr>
          <p:nvPr/>
        </p:nvSpPr>
        <p:spPr bwMode="auto">
          <a:xfrm>
            <a:off x="6886575" y="196056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13" name="Rectangle 2"/>
          <p:cNvSpPr txBox="1">
            <a:spLocks noChangeArrowheads="1"/>
          </p:cNvSpPr>
          <p:nvPr/>
        </p:nvSpPr>
        <p:spPr>
          <a:xfrm>
            <a:off x="655638" y="3482974"/>
            <a:ext cx="4204394" cy="28368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41C4"/>
              </a:buClr>
              <a:buSzPct val="115000"/>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Baseline organisations are characterised by:</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Functional silos</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Adversarial relationships</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Sub optimisation</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Independent planning by function</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a:xfrm>
            <a:off x="4644008" y="3488971"/>
            <a:ext cx="3810000" cy="28368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0041C4"/>
              </a:buClr>
              <a:buSzPct val="120000"/>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Baseline performance leads to:</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High total costs</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Poor service</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High inventory</a:t>
            </a: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1C4"/>
              </a:buClr>
              <a:buSzPct val="120000"/>
              <a:buFont typeface="Arial" pitchFamily="34" charset="0"/>
              <a:buChar char="•"/>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23739165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a:off x="2051720" y="2852936"/>
            <a:ext cx="5112568" cy="432048"/>
          </a:xfrm>
          <a:prstGeom prst="right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24" name="Right Arrow 23"/>
          <p:cNvSpPr/>
          <p:nvPr/>
        </p:nvSpPr>
        <p:spPr>
          <a:xfrm>
            <a:off x="2051720" y="3717032"/>
            <a:ext cx="5112568" cy="432048"/>
          </a:xfrm>
          <a:prstGeom prst="right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25" name="Right Arrow 24"/>
          <p:cNvSpPr/>
          <p:nvPr/>
        </p:nvSpPr>
        <p:spPr>
          <a:xfrm>
            <a:off x="2065853" y="4587387"/>
            <a:ext cx="5112568" cy="432048"/>
          </a:xfrm>
          <a:prstGeom prst="right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673823" name="Rectangle 31"/>
          <p:cNvSpPr>
            <a:spLocks noChangeArrowheads="1"/>
          </p:cNvSpPr>
          <p:nvPr/>
        </p:nvSpPr>
        <p:spPr bwMode="auto">
          <a:xfrm>
            <a:off x="7316788" y="2903538"/>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Times New Roman" pitchFamily="18" charset="0"/>
            </a:endParaRPr>
          </a:p>
        </p:txBody>
      </p:sp>
      <p:sp>
        <p:nvSpPr>
          <p:cNvPr id="673829" name="Rectangle 37"/>
          <p:cNvSpPr>
            <a:spLocks noChangeArrowheads="1"/>
          </p:cNvSpPr>
          <p:nvPr/>
        </p:nvSpPr>
        <p:spPr bwMode="auto">
          <a:xfrm>
            <a:off x="2080813" y="2101713"/>
            <a:ext cx="1179810"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a:ln w="11430"/>
                <a:gradFill>
                  <a:gsLst>
                    <a:gs pos="25000">
                      <a:schemeClr val="accent2">
                        <a:satMod val="155000"/>
                      </a:schemeClr>
                    </a:gs>
                    <a:gs pos="100000">
                      <a:schemeClr val="accent2">
                        <a:shade val="45000"/>
                        <a:satMod val="165000"/>
                      </a:schemeClr>
                    </a:gs>
                  </a:gsLst>
                  <a:lin ang="5400000"/>
                </a:gradFill>
                <a:latin typeface="Arial" charset="0"/>
              </a:rPr>
              <a:t>Purchasing</a:t>
            </a:r>
            <a:endParaRPr lang="en-GB" sz="2000" b="1" spc="50">
              <a:ln w="11430"/>
              <a:gradFill>
                <a:gsLst>
                  <a:gs pos="25000">
                    <a:schemeClr val="accent2">
                      <a:satMod val="155000"/>
                    </a:schemeClr>
                  </a:gs>
                  <a:gs pos="100000">
                    <a:schemeClr val="accent2">
                      <a:shade val="45000"/>
                      <a:satMod val="165000"/>
                    </a:schemeClr>
                  </a:gs>
                </a:gsLst>
                <a:lin ang="5400000"/>
              </a:gradFill>
              <a:latin typeface="Times New Roman" pitchFamily="18" charset="0"/>
            </a:endParaRPr>
          </a:p>
        </p:txBody>
      </p:sp>
      <p:sp>
        <p:nvSpPr>
          <p:cNvPr id="673830" name="Rectangle 38"/>
          <p:cNvSpPr>
            <a:spLocks noChangeArrowheads="1"/>
          </p:cNvSpPr>
          <p:nvPr/>
        </p:nvSpPr>
        <p:spPr bwMode="auto">
          <a:xfrm>
            <a:off x="3311125" y="1706425"/>
            <a:ext cx="1146148"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a:ln w="11430"/>
                <a:gradFill>
                  <a:gsLst>
                    <a:gs pos="25000">
                      <a:schemeClr val="accent2">
                        <a:satMod val="155000"/>
                      </a:schemeClr>
                    </a:gs>
                    <a:gs pos="100000">
                      <a:schemeClr val="accent2">
                        <a:shade val="45000"/>
                        <a:satMod val="165000"/>
                      </a:schemeClr>
                    </a:gs>
                  </a:gsLst>
                  <a:lin ang="5400000"/>
                </a:gradFill>
                <a:latin typeface="Arial" charset="0"/>
              </a:rPr>
              <a:t>Production</a:t>
            </a:r>
            <a:endParaRPr lang="en-GB" sz="2000" b="1" spc="50">
              <a:ln w="11430"/>
              <a:gradFill>
                <a:gsLst>
                  <a:gs pos="25000">
                    <a:schemeClr val="accent2">
                      <a:satMod val="155000"/>
                    </a:schemeClr>
                  </a:gs>
                  <a:gs pos="100000">
                    <a:schemeClr val="accent2">
                      <a:shade val="45000"/>
                      <a:satMod val="165000"/>
                    </a:schemeClr>
                  </a:gs>
                </a:gsLst>
                <a:lin ang="5400000"/>
              </a:gradFill>
              <a:latin typeface="Times New Roman" pitchFamily="18" charset="0"/>
            </a:endParaRPr>
          </a:p>
        </p:txBody>
      </p:sp>
      <p:sp>
        <p:nvSpPr>
          <p:cNvPr id="673831" name="Rectangle 39"/>
          <p:cNvSpPr>
            <a:spLocks noChangeArrowheads="1"/>
          </p:cNvSpPr>
          <p:nvPr/>
        </p:nvSpPr>
        <p:spPr bwMode="auto">
          <a:xfrm>
            <a:off x="4500163" y="2101713"/>
            <a:ext cx="1229504"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dirty="0">
                <a:ln w="11430"/>
                <a:gradFill>
                  <a:gsLst>
                    <a:gs pos="25000">
                      <a:schemeClr val="accent2">
                        <a:satMod val="155000"/>
                      </a:schemeClr>
                    </a:gs>
                    <a:gs pos="100000">
                      <a:schemeClr val="accent2">
                        <a:shade val="45000"/>
                        <a:satMod val="165000"/>
                      </a:schemeClr>
                    </a:gs>
                  </a:gsLst>
                  <a:lin ang="5400000"/>
                </a:gradFill>
                <a:latin typeface="Arial" charset="0"/>
              </a:rPr>
              <a:t>Distribution</a:t>
            </a:r>
            <a:endParaRPr lang="en-GB" sz="20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ndParaRPr>
          </a:p>
        </p:txBody>
      </p:sp>
      <p:sp>
        <p:nvSpPr>
          <p:cNvPr id="673832" name="Rectangle 40"/>
          <p:cNvSpPr>
            <a:spLocks noChangeArrowheads="1"/>
          </p:cNvSpPr>
          <p:nvPr/>
        </p:nvSpPr>
        <p:spPr bwMode="auto">
          <a:xfrm>
            <a:off x="5808263" y="1610699"/>
            <a:ext cx="1067993" cy="495248"/>
          </a:xfrm>
          <a:prstGeom prst="rect">
            <a:avLst/>
          </a:prstGeom>
          <a:noFill/>
          <a:ln w="9525">
            <a:noFill/>
            <a:miter lim="800000"/>
            <a:headEnd/>
            <a:tailEnd/>
          </a:ln>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spcBef>
                <a:spcPct val="0"/>
              </a:spcBef>
              <a:buClrTx/>
            </a:pPr>
            <a:r>
              <a:rPr lang="en-GB" sz="1600" b="1" spc="50" dirty="0" smtClean="0">
                <a:ln w="11430"/>
                <a:gradFill>
                  <a:gsLst>
                    <a:gs pos="25000">
                      <a:schemeClr val="accent2">
                        <a:satMod val="155000"/>
                      </a:schemeClr>
                    </a:gs>
                    <a:gs pos="100000">
                      <a:schemeClr val="accent2">
                        <a:shade val="45000"/>
                        <a:satMod val="165000"/>
                      </a:schemeClr>
                    </a:gs>
                  </a:gsLst>
                  <a:lin ang="5400000"/>
                </a:gradFill>
                <a:latin typeface="Arial" charset="0"/>
              </a:rPr>
              <a:t>Sales &amp; Marketing</a:t>
            </a:r>
            <a:endParaRPr lang="en-GB" sz="20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ndParaRPr>
          </a:p>
        </p:txBody>
      </p:sp>
      <p:sp>
        <p:nvSpPr>
          <p:cNvPr id="673833" name="Rectangle 41"/>
          <p:cNvSpPr>
            <a:spLocks noGrp="1" noChangeArrowheads="1"/>
          </p:cNvSpPr>
          <p:nvPr>
            <p:ph type="title"/>
          </p:nvPr>
        </p:nvSpPr>
        <p:spPr>
          <a:xfrm>
            <a:off x="323528" y="332656"/>
            <a:ext cx="5943600" cy="609600"/>
          </a:xfrm>
        </p:spPr>
        <p:txBody>
          <a:bodyPr>
            <a:noAutofit/>
          </a:bodyPr>
          <a:lstStyle/>
          <a:p>
            <a:r>
              <a:rPr lang="en-GB" sz="3600" dirty="0" smtClean="0"/>
              <a:t>Functional Silos</a:t>
            </a:r>
            <a:endParaRPr lang="en-GB" sz="3600" dirty="0"/>
          </a:p>
        </p:txBody>
      </p:sp>
      <p:sp>
        <p:nvSpPr>
          <p:cNvPr id="63" name="Rectangle 31"/>
          <p:cNvSpPr>
            <a:spLocks noChangeArrowheads="1"/>
          </p:cNvSpPr>
          <p:nvPr/>
        </p:nvSpPr>
        <p:spPr bwMode="auto">
          <a:xfrm>
            <a:off x="7308304" y="3789040"/>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Times New Roman" pitchFamily="18" charset="0"/>
            </a:endParaRPr>
          </a:p>
        </p:txBody>
      </p:sp>
      <p:sp>
        <p:nvSpPr>
          <p:cNvPr id="68" name="Rectangle 31"/>
          <p:cNvSpPr>
            <a:spLocks noChangeArrowheads="1"/>
          </p:cNvSpPr>
          <p:nvPr/>
        </p:nvSpPr>
        <p:spPr bwMode="auto">
          <a:xfrm>
            <a:off x="7322437" y="4672274"/>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solidFill>
                <a:schemeClr val="accent1">
                  <a:lumMod val="40000"/>
                  <a:lumOff val="60000"/>
                </a:schemeClr>
              </a:solidFill>
              <a:effectLst>
                <a:reflection blurRad="12700" stA="28000" endPos="45000" dist="1000" dir="5400000" sy="-100000" algn="bl" rotWithShape="0"/>
              </a:effectLst>
              <a:latin typeface="Times New Roman" pitchFamily="18" charset="0"/>
            </a:endParaRPr>
          </a:p>
        </p:txBody>
      </p:sp>
      <p:sp>
        <p:nvSpPr>
          <p:cNvPr id="16" name="Down Arrow 15"/>
          <p:cNvSpPr/>
          <p:nvPr/>
        </p:nvSpPr>
        <p:spPr>
          <a:xfrm>
            <a:off x="2463176" y="2636912"/>
            <a:ext cx="576064" cy="27363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 name="Down Arrow 16"/>
          <p:cNvSpPr/>
          <p:nvPr/>
        </p:nvSpPr>
        <p:spPr>
          <a:xfrm>
            <a:off x="3563888" y="2636912"/>
            <a:ext cx="576064" cy="27363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 name="Down Arrow 17"/>
          <p:cNvSpPr/>
          <p:nvPr/>
        </p:nvSpPr>
        <p:spPr>
          <a:xfrm>
            <a:off x="4788024" y="2636912"/>
            <a:ext cx="576064" cy="27363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 name="Down Arrow 18"/>
          <p:cNvSpPr/>
          <p:nvPr/>
        </p:nvSpPr>
        <p:spPr>
          <a:xfrm>
            <a:off x="6012160" y="2636912"/>
            <a:ext cx="576064" cy="27363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0" name="Rectangle 43"/>
          <p:cNvSpPr>
            <a:spLocks noChangeArrowheads="1"/>
          </p:cNvSpPr>
          <p:nvPr/>
        </p:nvSpPr>
        <p:spPr bwMode="auto">
          <a:xfrm>
            <a:off x="713925" y="2580350"/>
            <a:ext cx="104842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solidFill>
                  <a:schemeClr val="accent1">
                    <a:lumMod val="40000"/>
                    <a:lumOff val="60000"/>
                  </a:schemeClr>
                </a:solidFill>
                <a:effectLst>
                  <a:reflection blurRad="12700" stA="50000" endPos="50000" dist="5000" dir="5400000" sy="-100000" rotWithShape="0"/>
                </a:effectLst>
                <a:latin typeface="Arial" charset="0"/>
              </a:rPr>
              <a:t>Products</a:t>
            </a:r>
            <a:endParaRPr lang="en-GB" sz="1400" b="1" cap="all" dirty="0">
              <a:ln w="0"/>
              <a:solidFill>
                <a:schemeClr val="accent1">
                  <a:lumMod val="40000"/>
                  <a:lumOff val="60000"/>
                </a:schemeClr>
              </a:solidFill>
              <a:effectLst>
                <a:reflection blurRad="12700" stA="50000" endPos="50000" dist="5000" dir="5400000" sy="-100000" rotWithShape="0"/>
              </a:effectLst>
              <a:latin typeface="Arial" charset="0"/>
            </a:endParaRPr>
          </a:p>
        </p:txBody>
      </p:sp>
      <p:sp>
        <p:nvSpPr>
          <p:cNvPr id="21" name="Rectangle 43"/>
          <p:cNvSpPr>
            <a:spLocks noChangeArrowheads="1"/>
          </p:cNvSpPr>
          <p:nvPr/>
        </p:nvSpPr>
        <p:spPr bwMode="auto">
          <a:xfrm>
            <a:off x="754233" y="3501008"/>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solidFill>
                  <a:schemeClr val="accent1">
                    <a:lumMod val="40000"/>
                    <a:lumOff val="60000"/>
                  </a:schemeClr>
                </a:solidFill>
                <a:effectLst>
                  <a:reflection blurRad="12700" stA="50000" endPos="50000" dist="5000" dir="5400000" sy="-100000" rotWithShape="0"/>
                </a:effectLst>
                <a:latin typeface="Arial" charset="0"/>
              </a:rPr>
              <a:t>Products</a:t>
            </a:r>
            <a:endParaRPr lang="en-GB" sz="1400" b="1" cap="all" dirty="0">
              <a:ln w="0"/>
              <a:solidFill>
                <a:schemeClr val="accent1">
                  <a:lumMod val="40000"/>
                  <a:lumOff val="60000"/>
                </a:schemeClr>
              </a:solidFill>
              <a:effectLst>
                <a:reflection blurRad="12700" stA="50000" endPos="50000" dist="5000" dir="5400000" sy="-100000" rotWithShape="0"/>
              </a:effectLst>
              <a:latin typeface="Arial" charset="0"/>
            </a:endParaRPr>
          </a:p>
        </p:txBody>
      </p:sp>
      <p:sp>
        <p:nvSpPr>
          <p:cNvPr id="22" name="Rectangle 43"/>
          <p:cNvSpPr>
            <a:spLocks noChangeArrowheads="1"/>
          </p:cNvSpPr>
          <p:nvPr/>
        </p:nvSpPr>
        <p:spPr bwMode="auto">
          <a:xfrm>
            <a:off x="768366" y="4384242"/>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solidFill>
                  <a:schemeClr val="accent1">
                    <a:lumMod val="40000"/>
                    <a:lumOff val="60000"/>
                  </a:schemeClr>
                </a:solidFill>
                <a:effectLst>
                  <a:reflection blurRad="12700" stA="50000" endPos="50000" dist="5000" dir="5400000" sy="-100000" rotWithShape="0"/>
                </a:effectLst>
                <a:latin typeface="Arial" charset="0"/>
              </a:rPr>
              <a:t>Products</a:t>
            </a:r>
            <a:endParaRPr lang="en-GB" sz="1400" b="1" cap="all" dirty="0">
              <a:ln w="0"/>
              <a:solidFill>
                <a:schemeClr val="accent1">
                  <a:lumMod val="40000"/>
                  <a:lumOff val="60000"/>
                </a:schemeClr>
              </a:solidFill>
              <a:effectLst>
                <a:reflection blurRad="12700" stA="50000" endPos="50000" dist="5000" dir="5400000" sy="-100000" rotWithShape="0"/>
              </a:effectLst>
              <a:latin typeface="Arial" charset="0"/>
            </a:endParaRP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3338734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104775" y="-14288"/>
            <a:ext cx="7861300" cy="914401"/>
          </a:xfrm>
          <a:noFill/>
          <a:ln/>
        </p:spPr>
        <p:txBody>
          <a:bodyPr lIns="90488" tIns="44450" rIns="90488" bIns="44450">
            <a:normAutofit/>
          </a:bodyPr>
          <a:lstStyle/>
          <a:p>
            <a:r>
              <a:rPr lang="en-US" sz="3200" dirty="0"/>
              <a:t>Achieving an integrated supply chain</a:t>
            </a:r>
          </a:p>
        </p:txBody>
      </p:sp>
      <p:sp>
        <p:nvSpPr>
          <p:cNvPr id="656387" name="Oval 3"/>
          <p:cNvSpPr>
            <a:spLocks noChangeArrowheads="1"/>
          </p:cNvSpPr>
          <p:nvPr/>
        </p:nvSpPr>
        <p:spPr bwMode="auto">
          <a:xfrm>
            <a:off x="2386013" y="1680453"/>
            <a:ext cx="1165225"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200" b="1" dirty="0" smtClean="0">
                <a:solidFill>
                  <a:schemeClr val="bg1"/>
                </a:solidFill>
                <a:latin typeface="Arial" charset="0"/>
              </a:rPr>
              <a:t>Manufacturing</a:t>
            </a:r>
            <a:endParaRPr lang="en-GB" sz="1200" b="1" dirty="0">
              <a:solidFill>
                <a:schemeClr val="bg1"/>
              </a:solidFill>
              <a:latin typeface="Arial" charset="0"/>
            </a:endParaRPr>
          </a:p>
        </p:txBody>
      </p:sp>
      <p:sp>
        <p:nvSpPr>
          <p:cNvPr id="656388" name="Rectangle 4"/>
          <p:cNvSpPr>
            <a:spLocks noChangeArrowheads="1"/>
          </p:cNvSpPr>
          <p:nvPr/>
        </p:nvSpPr>
        <p:spPr bwMode="auto">
          <a:xfrm>
            <a:off x="642365" y="1096252"/>
            <a:ext cx="1943100" cy="301625"/>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b="1" dirty="0">
                <a:latin typeface="Arial" charset="0"/>
              </a:rPr>
              <a:t>Stage One:  Baseline</a:t>
            </a:r>
            <a:endParaRPr lang="en-US" sz="1400" dirty="0">
              <a:latin typeface="Arial" charset="0"/>
            </a:endParaRPr>
          </a:p>
        </p:txBody>
      </p:sp>
      <p:sp>
        <p:nvSpPr>
          <p:cNvPr id="656389" name="Oval 5"/>
          <p:cNvSpPr>
            <a:spLocks noChangeArrowheads="1"/>
          </p:cNvSpPr>
          <p:nvPr/>
        </p:nvSpPr>
        <p:spPr bwMode="auto">
          <a:xfrm>
            <a:off x="687388" y="1680453"/>
            <a:ext cx="1295400"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Purchasing</a:t>
            </a:r>
            <a:endParaRPr lang="en-GB" sz="1400" b="1">
              <a:solidFill>
                <a:schemeClr val="bg1"/>
              </a:solidFill>
              <a:latin typeface="Times New Roman" pitchFamily="18" charset="0"/>
            </a:endParaRPr>
          </a:p>
        </p:txBody>
      </p:sp>
      <p:sp>
        <p:nvSpPr>
          <p:cNvPr id="656390" name="Oval 6"/>
          <p:cNvSpPr>
            <a:spLocks noChangeArrowheads="1"/>
          </p:cNvSpPr>
          <p:nvPr/>
        </p:nvSpPr>
        <p:spPr bwMode="auto">
          <a:xfrm>
            <a:off x="7089775" y="1651878"/>
            <a:ext cx="1603375" cy="51435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Customers</a:t>
            </a:r>
            <a:endParaRPr lang="en-GB" sz="1400" b="1">
              <a:solidFill>
                <a:schemeClr val="bg1"/>
              </a:solidFill>
              <a:latin typeface="Times New Roman" pitchFamily="18" charset="0"/>
            </a:endParaRPr>
          </a:p>
        </p:txBody>
      </p:sp>
      <p:sp>
        <p:nvSpPr>
          <p:cNvPr id="656391" name="Oval 7"/>
          <p:cNvSpPr>
            <a:spLocks noChangeArrowheads="1"/>
          </p:cNvSpPr>
          <p:nvPr/>
        </p:nvSpPr>
        <p:spPr bwMode="auto">
          <a:xfrm>
            <a:off x="3954463" y="1680453"/>
            <a:ext cx="1185862"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dirty="0" smtClean="0">
                <a:solidFill>
                  <a:schemeClr val="bg1"/>
                </a:solidFill>
                <a:latin typeface="Arial" charset="0"/>
              </a:rPr>
              <a:t>Distribution</a:t>
            </a:r>
            <a:endParaRPr lang="en-GB" sz="1400" b="1" dirty="0">
              <a:solidFill>
                <a:schemeClr val="bg1"/>
              </a:solidFill>
              <a:latin typeface="Arial" charset="0"/>
            </a:endParaRPr>
          </a:p>
        </p:txBody>
      </p:sp>
      <p:sp>
        <p:nvSpPr>
          <p:cNvPr id="656392" name="Oval 8"/>
          <p:cNvSpPr>
            <a:spLocks noChangeArrowheads="1"/>
          </p:cNvSpPr>
          <p:nvPr/>
        </p:nvSpPr>
        <p:spPr bwMode="auto">
          <a:xfrm>
            <a:off x="5543550" y="1682040"/>
            <a:ext cx="1185863" cy="51435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dirty="0" smtClean="0">
                <a:solidFill>
                  <a:schemeClr val="bg1"/>
                </a:solidFill>
                <a:latin typeface="Arial" charset="0"/>
              </a:rPr>
              <a:t>Marketing</a:t>
            </a:r>
            <a:endParaRPr lang="en-GB" sz="1400" b="1" dirty="0">
              <a:solidFill>
                <a:schemeClr val="bg1"/>
              </a:solidFill>
              <a:latin typeface="Arial" charset="0"/>
            </a:endParaRPr>
          </a:p>
        </p:txBody>
      </p:sp>
      <p:sp>
        <p:nvSpPr>
          <p:cNvPr id="656393" name="Rectangle 9"/>
          <p:cNvSpPr>
            <a:spLocks noChangeArrowheads="1"/>
          </p:cNvSpPr>
          <p:nvPr/>
        </p:nvSpPr>
        <p:spPr bwMode="auto">
          <a:xfrm>
            <a:off x="2139950" y="152170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4" name="Rectangle 10"/>
          <p:cNvSpPr>
            <a:spLocks noChangeArrowheads="1"/>
          </p:cNvSpPr>
          <p:nvPr/>
        </p:nvSpPr>
        <p:spPr bwMode="auto">
          <a:xfrm>
            <a:off x="3708400" y="150900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5" name="Rectangle 11"/>
          <p:cNvSpPr>
            <a:spLocks noChangeArrowheads="1"/>
          </p:cNvSpPr>
          <p:nvPr/>
        </p:nvSpPr>
        <p:spPr bwMode="auto">
          <a:xfrm>
            <a:off x="5297488" y="1494715"/>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656396" name="Rectangle 12"/>
          <p:cNvSpPr>
            <a:spLocks noChangeArrowheads="1"/>
          </p:cNvSpPr>
          <p:nvPr/>
        </p:nvSpPr>
        <p:spPr bwMode="auto">
          <a:xfrm>
            <a:off x="6886575" y="1509003"/>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15" name="Rectangle 8"/>
          <p:cNvSpPr>
            <a:spLocks noChangeArrowheads="1"/>
          </p:cNvSpPr>
          <p:nvPr/>
        </p:nvSpPr>
        <p:spPr bwMode="auto">
          <a:xfrm>
            <a:off x="584199" y="2852936"/>
            <a:ext cx="5267325" cy="305212"/>
          </a:xfrm>
          <a:prstGeom prst="rect">
            <a:avLst/>
          </a:prstGeom>
          <a:noFill/>
          <a:ln w="12700">
            <a:noFill/>
            <a:miter lim="800000"/>
            <a:headEnd/>
            <a:tailEnd/>
          </a:ln>
          <a:effectLst/>
        </p:spPr>
        <p:txBody>
          <a:bodyPr lIns="90488" tIns="44450" rIns="90488" bIns="44450">
            <a:spAutoFit/>
          </a:bodyPr>
          <a:lstStyle/>
          <a:p>
            <a:pPr eaLnBrk="0" hangingPunct="0">
              <a:spcBef>
                <a:spcPct val="0"/>
              </a:spcBef>
              <a:buClrTx/>
            </a:pPr>
            <a:r>
              <a:rPr lang="en-US" sz="1400" b="1">
                <a:latin typeface="Arial" charset="0"/>
              </a:rPr>
              <a:t>Stage Two:  Process and systems  Integration</a:t>
            </a:r>
            <a:endParaRPr lang="en-US" sz="1400">
              <a:latin typeface="Arial" charset="0"/>
            </a:endParaRPr>
          </a:p>
        </p:txBody>
      </p:sp>
      <p:sp>
        <p:nvSpPr>
          <p:cNvPr id="17" name="Oval 10"/>
          <p:cNvSpPr>
            <a:spLocks noChangeArrowheads="1"/>
          </p:cNvSpPr>
          <p:nvPr/>
        </p:nvSpPr>
        <p:spPr bwMode="auto">
          <a:xfrm>
            <a:off x="2994948" y="3279974"/>
            <a:ext cx="2508454" cy="6746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GB" sz="1400" b="1">
                <a:solidFill>
                  <a:schemeClr val="bg1"/>
                </a:solidFill>
                <a:latin typeface="Arial" charset="0"/>
              </a:rPr>
              <a:t>Operations</a:t>
            </a:r>
          </a:p>
        </p:txBody>
      </p:sp>
      <p:sp>
        <p:nvSpPr>
          <p:cNvPr id="18" name="Oval 11"/>
          <p:cNvSpPr>
            <a:spLocks noChangeArrowheads="1"/>
          </p:cNvSpPr>
          <p:nvPr/>
        </p:nvSpPr>
        <p:spPr bwMode="auto">
          <a:xfrm>
            <a:off x="1106967" y="3320852"/>
            <a:ext cx="2095356" cy="62587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a:solidFill>
                  <a:schemeClr val="bg1"/>
                </a:solidFill>
                <a:latin typeface="Arial" charset="0"/>
              </a:rPr>
              <a:t>Materials</a:t>
            </a:r>
          </a:p>
          <a:p>
            <a:pPr algn="ctr" defTabSz="762000" eaLnBrk="0" hangingPunct="0">
              <a:spcBef>
                <a:spcPct val="0"/>
              </a:spcBef>
            </a:pPr>
            <a:r>
              <a:rPr lang="en-US" sz="1400" b="1">
                <a:solidFill>
                  <a:schemeClr val="bg1"/>
                </a:solidFill>
                <a:latin typeface="Arial" charset="0"/>
              </a:rPr>
              <a:t>Management</a:t>
            </a:r>
            <a:endParaRPr lang="en-GB" sz="1400" b="1">
              <a:solidFill>
                <a:schemeClr val="bg1"/>
              </a:solidFill>
              <a:latin typeface="Arial" charset="0"/>
            </a:endParaRPr>
          </a:p>
        </p:txBody>
      </p:sp>
      <p:sp>
        <p:nvSpPr>
          <p:cNvPr id="19" name="Oval 12"/>
          <p:cNvSpPr>
            <a:spLocks noChangeArrowheads="1"/>
          </p:cNvSpPr>
          <p:nvPr/>
        </p:nvSpPr>
        <p:spPr bwMode="auto">
          <a:xfrm>
            <a:off x="7089774" y="3279975"/>
            <a:ext cx="1632755" cy="66675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762000" eaLnBrk="0" hangingPunct="0">
              <a:spcBef>
                <a:spcPct val="0"/>
              </a:spcBef>
            </a:pPr>
            <a:r>
              <a:rPr lang="en-US" sz="1400" b="1">
                <a:solidFill>
                  <a:schemeClr val="bg1"/>
                </a:solidFill>
                <a:latin typeface="Arial" charset="0"/>
              </a:rPr>
              <a:t>Customers</a:t>
            </a:r>
            <a:endParaRPr lang="en-GB" sz="1400" b="1">
              <a:solidFill>
                <a:schemeClr val="bg1"/>
              </a:solidFill>
              <a:latin typeface="Arial" charset="0"/>
            </a:endParaRPr>
          </a:p>
        </p:txBody>
      </p:sp>
      <p:sp>
        <p:nvSpPr>
          <p:cNvPr id="20" name="Rectangle 13"/>
          <p:cNvSpPr>
            <a:spLocks noChangeArrowheads="1"/>
          </p:cNvSpPr>
          <p:nvPr/>
        </p:nvSpPr>
        <p:spPr bwMode="auto">
          <a:xfrm>
            <a:off x="614122" y="4223083"/>
            <a:ext cx="3324225" cy="305212"/>
          </a:xfrm>
          <a:prstGeom prst="rect">
            <a:avLst/>
          </a:prstGeom>
          <a:noFill/>
          <a:ln w="12700">
            <a:noFill/>
            <a:miter lim="800000"/>
            <a:headEnd/>
            <a:tailEnd/>
          </a:ln>
          <a:effectLst/>
        </p:spPr>
        <p:txBody>
          <a:bodyPr lIns="90488" tIns="44450" rIns="90488" bIns="44450">
            <a:spAutoFit/>
          </a:bodyPr>
          <a:lstStyle/>
          <a:p>
            <a:pPr eaLnBrk="0" hangingPunct="0">
              <a:spcBef>
                <a:spcPct val="0"/>
              </a:spcBef>
            </a:pPr>
            <a:r>
              <a:rPr lang="en-US" sz="1400" b="1" dirty="0">
                <a:latin typeface="Arial" charset="0"/>
              </a:rPr>
              <a:t>Stage three:  External Integration</a:t>
            </a:r>
          </a:p>
        </p:txBody>
      </p:sp>
      <p:sp>
        <p:nvSpPr>
          <p:cNvPr id="21" name="Oval 14"/>
          <p:cNvSpPr>
            <a:spLocks noChangeArrowheads="1"/>
          </p:cNvSpPr>
          <p:nvPr/>
        </p:nvSpPr>
        <p:spPr bwMode="auto">
          <a:xfrm>
            <a:off x="788747" y="4740608"/>
            <a:ext cx="2430463" cy="7286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Suppliers</a:t>
            </a:r>
            <a:endParaRPr lang="en-GB" sz="1400" b="1">
              <a:solidFill>
                <a:schemeClr val="bg1"/>
              </a:solidFill>
              <a:latin typeface="Arial" charset="0"/>
            </a:endParaRPr>
          </a:p>
        </p:txBody>
      </p:sp>
      <p:sp>
        <p:nvSpPr>
          <p:cNvPr id="22" name="Oval 15"/>
          <p:cNvSpPr>
            <a:spLocks noChangeArrowheads="1"/>
          </p:cNvSpPr>
          <p:nvPr/>
        </p:nvSpPr>
        <p:spPr bwMode="auto">
          <a:xfrm>
            <a:off x="5424247" y="4743783"/>
            <a:ext cx="2524125" cy="7286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Customers</a:t>
            </a:r>
            <a:endParaRPr lang="en-GB" sz="1400">
              <a:solidFill>
                <a:schemeClr val="bg1"/>
              </a:solidFill>
              <a:latin typeface="Times New Roman" pitchFamily="18" charset="0"/>
            </a:endParaRPr>
          </a:p>
        </p:txBody>
      </p:sp>
      <p:sp>
        <p:nvSpPr>
          <p:cNvPr id="23" name="Oval 21"/>
          <p:cNvSpPr>
            <a:spLocks noChangeArrowheads="1"/>
          </p:cNvSpPr>
          <p:nvPr/>
        </p:nvSpPr>
        <p:spPr bwMode="auto">
          <a:xfrm>
            <a:off x="3079510" y="4745371"/>
            <a:ext cx="2520950" cy="73183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buClrTx/>
            </a:pPr>
            <a:r>
              <a:rPr lang="en-US" sz="1400" b="1">
                <a:solidFill>
                  <a:schemeClr val="bg1"/>
                </a:solidFill>
                <a:latin typeface="Arial" charset="0"/>
              </a:rPr>
              <a:t>Internal Supply</a:t>
            </a:r>
          </a:p>
          <a:p>
            <a:pPr algn="ctr" defTabSz="762000" eaLnBrk="0" hangingPunct="0">
              <a:spcBef>
                <a:spcPct val="0"/>
              </a:spcBef>
              <a:buClrTx/>
            </a:pPr>
            <a:r>
              <a:rPr lang="en-US" sz="1400" b="1">
                <a:solidFill>
                  <a:schemeClr val="bg1"/>
                </a:solidFill>
                <a:latin typeface="Arial" charset="0"/>
              </a:rPr>
              <a:t>Chain</a:t>
            </a:r>
            <a:endParaRPr lang="en-GB" sz="1400" b="1">
              <a:solidFill>
                <a:schemeClr val="bg1"/>
              </a:solidFill>
              <a:latin typeface="Arial" charset="0"/>
            </a:endParaRPr>
          </a:p>
        </p:txBody>
      </p:sp>
      <p:sp>
        <p:nvSpPr>
          <p:cNvPr id="24" name="Oval 8"/>
          <p:cNvSpPr>
            <a:spLocks noChangeArrowheads="1"/>
          </p:cNvSpPr>
          <p:nvPr/>
        </p:nvSpPr>
        <p:spPr bwMode="auto">
          <a:xfrm>
            <a:off x="5258592" y="3320852"/>
            <a:ext cx="1627983" cy="59293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0"/>
              </a:spcBef>
            </a:pPr>
            <a:r>
              <a:rPr lang="en-US" sz="1400" b="1" dirty="0" smtClean="0">
                <a:solidFill>
                  <a:schemeClr val="bg1"/>
                </a:solidFill>
                <a:latin typeface="Arial" charset="0"/>
              </a:rPr>
              <a:t>Marketing</a:t>
            </a:r>
            <a:endParaRPr lang="en-GB" sz="1400" b="1" dirty="0">
              <a:solidFill>
                <a:schemeClr val="bg1"/>
              </a:solidFill>
              <a:latin typeface="Arial" charset="0"/>
            </a:endParaRPr>
          </a:p>
        </p:txBody>
      </p:sp>
      <p:sp>
        <p:nvSpPr>
          <p:cNvPr id="25" name="Rectangle 12"/>
          <p:cNvSpPr>
            <a:spLocks noChangeArrowheads="1"/>
          </p:cNvSpPr>
          <p:nvPr/>
        </p:nvSpPr>
        <p:spPr bwMode="auto">
          <a:xfrm>
            <a:off x="6931025" y="3264100"/>
            <a:ext cx="88900" cy="68262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a:solidFill>
                <a:schemeClr val="bg1"/>
              </a:solidFill>
            </a:endParaRPr>
          </a:p>
        </p:txBody>
      </p:sp>
      <p:sp>
        <p:nvSpPr>
          <p:cNvPr id="2" name="Rectangle 1"/>
          <p:cNvSpPr/>
          <p:nvPr/>
        </p:nvSpPr>
        <p:spPr>
          <a:xfrm>
            <a:off x="453463" y="5616336"/>
            <a:ext cx="7773044" cy="1114151"/>
          </a:xfrm>
          <a:prstGeom prst="rect">
            <a:avLst/>
          </a:prstGeom>
        </p:spPr>
        <p:txBody>
          <a:bodyPr wrap="square">
            <a:spAutoFit/>
          </a:bodyPr>
          <a:lstStyle/>
          <a:p>
            <a:pPr marL="342900" lvl="0" indent="-342900">
              <a:spcBef>
                <a:spcPct val="20000"/>
              </a:spcBef>
              <a:buClr>
                <a:srgbClr val="0041C4"/>
              </a:buClr>
              <a:buSzPct val="115000"/>
              <a:buFont typeface="Arial" pitchFamily="34" charset="0"/>
              <a:buChar char="•"/>
              <a:defRPr/>
            </a:pPr>
            <a:r>
              <a:rPr lang="en-GB" sz="1600" dirty="0" smtClean="0"/>
              <a:t>Stage 3 </a:t>
            </a:r>
            <a:r>
              <a:rPr lang="en-GB" sz="1600" dirty="0"/>
              <a:t>organisations are </a:t>
            </a:r>
            <a:r>
              <a:rPr lang="en-GB" sz="1600" dirty="0" smtClean="0"/>
              <a:t> characterised by:</a:t>
            </a:r>
            <a:endParaRPr lang="en-GB" sz="1400" dirty="0"/>
          </a:p>
          <a:p>
            <a:pPr marL="742950" lvl="1" indent="-285750">
              <a:spcBef>
                <a:spcPct val="20000"/>
              </a:spcBef>
              <a:buClr>
                <a:srgbClr val="0041C4"/>
              </a:buClr>
              <a:buFont typeface="Wingdings" pitchFamily="2" charset="2"/>
              <a:buChar char="§"/>
              <a:defRPr/>
            </a:pPr>
            <a:r>
              <a:rPr lang="en-GB" sz="1400" dirty="0" smtClean="0"/>
              <a:t>Cross-functional and cross-organisational collaboration</a:t>
            </a:r>
            <a:endParaRPr lang="en-GB" sz="1400" dirty="0"/>
          </a:p>
          <a:p>
            <a:pPr marL="742950" lvl="1" indent="-285750">
              <a:spcBef>
                <a:spcPct val="20000"/>
              </a:spcBef>
              <a:buClr>
                <a:srgbClr val="0041C4"/>
              </a:buClr>
              <a:buFont typeface="Wingdings" pitchFamily="2" charset="2"/>
              <a:buChar char="§"/>
              <a:defRPr/>
            </a:pPr>
            <a:r>
              <a:rPr lang="en-GB" sz="1400" dirty="0" smtClean="0"/>
              <a:t>ONE shared and agreed PLAN</a:t>
            </a:r>
          </a:p>
          <a:p>
            <a:pPr marL="742950" lvl="1" indent="-285750">
              <a:spcBef>
                <a:spcPct val="20000"/>
              </a:spcBef>
              <a:buClr>
                <a:srgbClr val="0041C4"/>
              </a:buClr>
              <a:buFont typeface="Wingdings" pitchFamily="2" charset="2"/>
              <a:buChar char="§"/>
              <a:defRPr/>
            </a:pPr>
            <a:r>
              <a:rPr lang="en-GB" sz="1400" dirty="0" smtClean="0"/>
              <a:t>Transparent and easily accessible data (cloud technology)</a:t>
            </a:r>
            <a:endParaRPr lang="en-GB" sz="1400" dirty="0"/>
          </a:p>
        </p:txBody>
      </p:sp>
      <p:sp>
        <p:nvSpPr>
          <p:cNvPr id="27" name="Rectangle 3"/>
          <p:cNvSpPr txBox="1">
            <a:spLocks noChangeArrowheads="1"/>
          </p:cNvSpPr>
          <p:nvPr/>
        </p:nvSpPr>
        <p:spPr>
          <a:xfrm>
            <a:off x="5543550" y="5616336"/>
            <a:ext cx="3810000" cy="28368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0041C4"/>
              </a:buClr>
              <a:buSzPct val="120000"/>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Stage 3 performance leads to:</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400" b="0" i="0" u="none" strike="noStrike" kern="1200" cap="none" spc="0" normalizeH="0" baseline="0" noProof="0" dirty="0" smtClean="0">
                <a:ln>
                  <a:noFill/>
                </a:ln>
                <a:solidFill>
                  <a:schemeClr val="tx1"/>
                </a:solidFill>
                <a:effectLst/>
                <a:uLnTx/>
                <a:uFillTx/>
              </a:rPr>
              <a:t>Optimised operating costs</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400" b="0" i="0" u="none" strike="noStrike" kern="1200" cap="none" spc="0" normalizeH="0" baseline="0" noProof="0" dirty="0" smtClean="0">
                <a:ln>
                  <a:noFill/>
                </a:ln>
                <a:solidFill>
                  <a:schemeClr val="tx1"/>
                </a:solidFill>
                <a:effectLst/>
                <a:uLnTx/>
                <a:uFillTx/>
              </a:rPr>
              <a:t>Better availability</a:t>
            </a:r>
            <a:r>
              <a:rPr lang="en-GB" sz="1400" dirty="0"/>
              <a:t> </a:t>
            </a:r>
            <a:r>
              <a:rPr lang="en-GB" sz="1400" dirty="0" smtClean="0"/>
              <a:t>&amp; responsiveness</a:t>
            </a:r>
          </a:p>
          <a:p>
            <a:pPr marL="742950" marR="0" lvl="1" indent="-285750" algn="l" defTabSz="914400" rtl="0" eaLnBrk="1" fontAlgn="auto" latinLnBrk="0" hangingPunct="1">
              <a:lnSpc>
                <a:spcPct val="100000"/>
              </a:lnSpc>
              <a:spcBef>
                <a:spcPct val="20000"/>
              </a:spcBef>
              <a:spcAft>
                <a:spcPts val="0"/>
              </a:spcAft>
              <a:buClr>
                <a:srgbClr val="0041C4"/>
              </a:buClr>
              <a:buSzTx/>
              <a:buFont typeface="Wingdings" pitchFamily="2" charset="2"/>
              <a:buChar char="§"/>
              <a:tabLst/>
              <a:defRPr/>
            </a:pPr>
            <a:r>
              <a:rPr kumimoji="0" lang="en-GB" sz="1400" b="0" i="0" u="none" strike="noStrike" kern="1200" cap="none" spc="0" normalizeH="0" baseline="0" noProof="0" dirty="0" smtClean="0">
                <a:ln>
                  <a:noFill/>
                </a:ln>
                <a:solidFill>
                  <a:schemeClr val="tx1"/>
                </a:solidFill>
                <a:effectLst/>
                <a:uLnTx/>
                <a:uFillTx/>
              </a:rPr>
              <a:t>Reduced</a:t>
            </a:r>
            <a:r>
              <a:rPr kumimoji="0" lang="en-GB" sz="1400" b="0" i="0" u="none" strike="noStrike" kern="1200" cap="none" spc="0" normalizeH="0" noProof="0" dirty="0" smtClean="0">
                <a:ln>
                  <a:noFill/>
                </a:ln>
                <a:solidFill>
                  <a:schemeClr val="tx1"/>
                </a:solidFill>
                <a:effectLst/>
                <a:uLnTx/>
                <a:uFillTx/>
              </a:rPr>
              <a:t> inventory</a:t>
            </a:r>
            <a:endParaRPr kumimoji="0" lang="en-GB"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1C4"/>
              </a:buClr>
              <a:buSzPct val="120000"/>
              <a:buFont typeface="Arial" pitchFamily="34" charset="0"/>
              <a:buChar char="•"/>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4257010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1"/>
          <p:cNvSpPr>
            <a:spLocks noGrp="1" noChangeArrowheads="1"/>
          </p:cNvSpPr>
          <p:nvPr>
            <p:ph type="title"/>
          </p:nvPr>
        </p:nvSpPr>
        <p:spPr>
          <a:xfrm>
            <a:off x="339324" y="548680"/>
            <a:ext cx="8453707" cy="609600"/>
          </a:xfrm>
        </p:spPr>
        <p:txBody>
          <a:bodyPr>
            <a:noAutofit/>
          </a:bodyPr>
          <a:lstStyle/>
          <a:p>
            <a:r>
              <a:rPr lang="en-GB" sz="3600" dirty="0"/>
              <a:t>From Functions to </a:t>
            </a:r>
            <a:r>
              <a:rPr lang="en-GB" sz="3600" dirty="0" smtClean="0"/>
              <a:t>Processes: </a:t>
            </a:r>
            <a:r>
              <a:rPr lang="en-GB" sz="2800" dirty="0" smtClean="0"/>
              <a:t>creating an integrated ‘supply chain’ within the company</a:t>
            </a:r>
            <a:endParaRPr lang="en-GB" sz="2800" dirty="0"/>
          </a:p>
        </p:txBody>
      </p:sp>
      <p:sp>
        <p:nvSpPr>
          <p:cNvPr id="72" name="Down Arrow 71"/>
          <p:cNvSpPr/>
          <p:nvPr/>
        </p:nvSpPr>
        <p:spPr>
          <a:xfrm>
            <a:off x="2463176"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73" name="Down Arrow 72"/>
          <p:cNvSpPr/>
          <p:nvPr/>
        </p:nvSpPr>
        <p:spPr>
          <a:xfrm>
            <a:off x="3563888"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74" name="Down Arrow 73"/>
          <p:cNvSpPr/>
          <p:nvPr/>
        </p:nvSpPr>
        <p:spPr>
          <a:xfrm>
            <a:off x="4788024"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75" name="Down Arrow 74"/>
          <p:cNvSpPr/>
          <p:nvPr/>
        </p:nvSpPr>
        <p:spPr>
          <a:xfrm>
            <a:off x="6012160"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effectLst>
                <a:outerShdw blurRad="38100" dist="38100" dir="2700000" algn="tl">
                  <a:srgbClr val="000000">
                    <a:alpha val="43137"/>
                  </a:srgbClr>
                </a:outerShdw>
              </a:effectLst>
            </a:endParaRPr>
          </a:p>
        </p:txBody>
      </p:sp>
      <p:sp>
        <p:nvSpPr>
          <p:cNvPr id="673823" name="Rectangle 31"/>
          <p:cNvSpPr>
            <a:spLocks noChangeArrowheads="1"/>
          </p:cNvSpPr>
          <p:nvPr/>
        </p:nvSpPr>
        <p:spPr bwMode="auto">
          <a:xfrm>
            <a:off x="7316788" y="2903538"/>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ndParaRPr>
          </a:p>
        </p:txBody>
      </p:sp>
      <p:sp>
        <p:nvSpPr>
          <p:cNvPr id="673829" name="Rectangle 37"/>
          <p:cNvSpPr>
            <a:spLocks noChangeArrowheads="1"/>
          </p:cNvSpPr>
          <p:nvPr/>
        </p:nvSpPr>
        <p:spPr bwMode="auto">
          <a:xfrm>
            <a:off x="2080813" y="2101713"/>
            <a:ext cx="1179810"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dirty="0">
                <a:ln w="11430"/>
                <a:solidFill>
                  <a:schemeClr val="accent1">
                    <a:lumMod val="60000"/>
                    <a:lumOff val="40000"/>
                  </a:schemeClr>
                </a:solidFill>
                <a:latin typeface="Arial" charset="0"/>
              </a:rPr>
              <a:t>Purchasing</a:t>
            </a:r>
            <a:endParaRPr lang="en-GB" sz="2000" b="1" spc="50" dirty="0">
              <a:ln w="11430"/>
              <a:solidFill>
                <a:schemeClr val="accent1">
                  <a:lumMod val="60000"/>
                  <a:lumOff val="40000"/>
                </a:schemeClr>
              </a:solidFill>
              <a:latin typeface="Times New Roman" pitchFamily="18" charset="0"/>
            </a:endParaRPr>
          </a:p>
        </p:txBody>
      </p:sp>
      <p:sp>
        <p:nvSpPr>
          <p:cNvPr id="673830" name="Rectangle 38"/>
          <p:cNvSpPr>
            <a:spLocks noChangeArrowheads="1"/>
          </p:cNvSpPr>
          <p:nvPr/>
        </p:nvSpPr>
        <p:spPr bwMode="auto">
          <a:xfrm>
            <a:off x="3311125" y="1706425"/>
            <a:ext cx="1146148"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a:ln w="11430"/>
                <a:solidFill>
                  <a:schemeClr val="accent1">
                    <a:lumMod val="60000"/>
                    <a:lumOff val="40000"/>
                  </a:schemeClr>
                </a:solidFill>
                <a:latin typeface="Arial" charset="0"/>
              </a:rPr>
              <a:t>Production</a:t>
            </a:r>
            <a:endParaRPr lang="en-GB" sz="2000" b="1" spc="50">
              <a:ln w="11430"/>
              <a:solidFill>
                <a:schemeClr val="accent1">
                  <a:lumMod val="60000"/>
                  <a:lumOff val="40000"/>
                </a:schemeClr>
              </a:solidFill>
              <a:latin typeface="Times New Roman" pitchFamily="18" charset="0"/>
            </a:endParaRPr>
          </a:p>
        </p:txBody>
      </p:sp>
      <p:sp>
        <p:nvSpPr>
          <p:cNvPr id="673831" name="Rectangle 39"/>
          <p:cNvSpPr>
            <a:spLocks noChangeArrowheads="1"/>
          </p:cNvSpPr>
          <p:nvPr/>
        </p:nvSpPr>
        <p:spPr bwMode="auto">
          <a:xfrm>
            <a:off x="4500163" y="2101713"/>
            <a:ext cx="1229504"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spcBef>
                <a:spcPct val="0"/>
              </a:spcBef>
              <a:buClrTx/>
            </a:pPr>
            <a:r>
              <a:rPr lang="en-GB" sz="1600" b="1" spc="50">
                <a:ln w="11430"/>
                <a:solidFill>
                  <a:schemeClr val="accent1">
                    <a:lumMod val="60000"/>
                    <a:lumOff val="40000"/>
                  </a:schemeClr>
                </a:solidFill>
                <a:latin typeface="Arial" charset="0"/>
              </a:rPr>
              <a:t>Distribution</a:t>
            </a:r>
            <a:endParaRPr lang="en-GB" sz="2000" b="1" spc="50">
              <a:ln w="11430"/>
              <a:solidFill>
                <a:schemeClr val="accent1">
                  <a:lumMod val="60000"/>
                  <a:lumOff val="40000"/>
                </a:schemeClr>
              </a:solidFill>
              <a:latin typeface="Times New Roman" pitchFamily="18" charset="0"/>
            </a:endParaRPr>
          </a:p>
        </p:txBody>
      </p:sp>
      <p:sp>
        <p:nvSpPr>
          <p:cNvPr id="673832" name="Rectangle 40"/>
          <p:cNvSpPr>
            <a:spLocks noChangeArrowheads="1"/>
          </p:cNvSpPr>
          <p:nvPr/>
        </p:nvSpPr>
        <p:spPr bwMode="auto">
          <a:xfrm>
            <a:off x="5808263" y="1729575"/>
            <a:ext cx="1027525" cy="492443"/>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spcBef>
                <a:spcPct val="0"/>
              </a:spcBef>
              <a:buClrTx/>
            </a:pPr>
            <a:r>
              <a:rPr lang="en-GB" sz="1600" b="1" spc="50" dirty="0" smtClean="0">
                <a:ln w="11430"/>
                <a:solidFill>
                  <a:schemeClr val="accent1">
                    <a:lumMod val="60000"/>
                    <a:lumOff val="40000"/>
                  </a:schemeClr>
                </a:solidFill>
                <a:latin typeface="Arial" charset="0"/>
              </a:rPr>
              <a:t>Sales &amp; </a:t>
            </a:r>
          </a:p>
          <a:p>
            <a:pPr algn="ctr" eaLnBrk="0" hangingPunct="0">
              <a:spcBef>
                <a:spcPct val="0"/>
              </a:spcBef>
              <a:buClrTx/>
            </a:pPr>
            <a:r>
              <a:rPr lang="en-GB" sz="1600" b="1" spc="50" dirty="0" smtClean="0">
                <a:ln w="11430"/>
                <a:solidFill>
                  <a:schemeClr val="accent1">
                    <a:lumMod val="60000"/>
                    <a:lumOff val="40000"/>
                  </a:schemeClr>
                </a:solidFill>
                <a:latin typeface="Arial" charset="0"/>
              </a:rPr>
              <a:t>Marketing</a:t>
            </a:r>
            <a:endParaRPr lang="en-GB" sz="2000" b="1" spc="50" dirty="0">
              <a:ln w="11430"/>
              <a:solidFill>
                <a:schemeClr val="accent1">
                  <a:lumMod val="60000"/>
                  <a:lumOff val="40000"/>
                </a:schemeClr>
              </a:solidFill>
              <a:latin typeface="Times New Roman" pitchFamily="18" charset="0"/>
            </a:endParaRPr>
          </a:p>
        </p:txBody>
      </p:sp>
      <p:sp>
        <p:nvSpPr>
          <p:cNvPr id="673835" name="Rectangle 43"/>
          <p:cNvSpPr>
            <a:spLocks noChangeArrowheads="1"/>
          </p:cNvSpPr>
          <p:nvPr/>
        </p:nvSpPr>
        <p:spPr bwMode="auto">
          <a:xfrm>
            <a:off x="713925" y="2580350"/>
            <a:ext cx="104842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rPr>
              <a:t>Products</a:t>
            </a:r>
            <a:endParaRPr lang="en-GB"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ndParaRPr>
          </a:p>
        </p:txBody>
      </p:sp>
      <p:sp>
        <p:nvSpPr>
          <p:cNvPr id="62" name="Rectangle 43"/>
          <p:cNvSpPr>
            <a:spLocks noChangeArrowheads="1"/>
          </p:cNvSpPr>
          <p:nvPr/>
        </p:nvSpPr>
        <p:spPr bwMode="auto">
          <a:xfrm>
            <a:off x="737431" y="3501008"/>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solidFill>
                  <a:srgbClr val="FF0000"/>
                </a:solidFill>
                <a:effectLst>
                  <a:reflection blurRad="12700" stA="50000" endPos="50000" dist="5000" dir="5400000" sy="-100000" rotWithShape="0"/>
                </a:effectLst>
                <a:latin typeface="Arial" charset="0"/>
              </a:rPr>
              <a:t>Products</a:t>
            </a:r>
            <a:endParaRPr lang="en-GB" sz="1400" b="1" cap="all" dirty="0">
              <a:ln w="0"/>
              <a:solidFill>
                <a:srgbClr val="FF0000"/>
              </a:solidFill>
              <a:effectLst>
                <a:reflection blurRad="12700" stA="50000" endPos="50000" dist="5000" dir="5400000" sy="-100000" rotWithShape="0"/>
              </a:effectLst>
              <a:latin typeface="Arial" charset="0"/>
            </a:endParaRPr>
          </a:p>
        </p:txBody>
      </p:sp>
      <p:sp>
        <p:nvSpPr>
          <p:cNvPr id="63" name="Rectangle 31"/>
          <p:cNvSpPr>
            <a:spLocks noChangeArrowheads="1"/>
          </p:cNvSpPr>
          <p:nvPr/>
        </p:nvSpPr>
        <p:spPr bwMode="auto">
          <a:xfrm>
            <a:off x="7308304" y="3789040"/>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ndParaRPr>
          </a:p>
        </p:txBody>
      </p:sp>
      <p:sp>
        <p:nvSpPr>
          <p:cNvPr id="64" name="Right Arrow 63"/>
          <p:cNvSpPr/>
          <p:nvPr/>
        </p:nvSpPr>
        <p:spPr>
          <a:xfrm>
            <a:off x="2051720" y="2852936"/>
            <a:ext cx="5112568"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66" name="Right Arrow 65"/>
          <p:cNvSpPr/>
          <p:nvPr/>
        </p:nvSpPr>
        <p:spPr>
          <a:xfrm>
            <a:off x="2051720" y="3717032"/>
            <a:ext cx="5112568"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67" name="Rectangle 43"/>
          <p:cNvSpPr>
            <a:spLocks noChangeArrowheads="1"/>
          </p:cNvSpPr>
          <p:nvPr/>
        </p:nvSpPr>
        <p:spPr bwMode="auto">
          <a:xfrm>
            <a:off x="742608" y="4384242"/>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buClrTx/>
            </a:pPr>
            <a:r>
              <a:rPr lang="en-GB" sz="1400" b="1" cap="all" dirty="0" smtClean="0">
                <a:ln w="0"/>
                <a:solidFill>
                  <a:srgbClr val="92D050"/>
                </a:solidFill>
                <a:effectLst>
                  <a:reflection blurRad="12700" stA="50000" endPos="50000" dist="5000" dir="5400000" sy="-100000" rotWithShape="0"/>
                </a:effectLst>
                <a:latin typeface="Arial" charset="0"/>
              </a:rPr>
              <a:t>Products</a:t>
            </a:r>
            <a:endParaRPr lang="en-GB" sz="1400" b="1" cap="all" dirty="0">
              <a:ln w="0"/>
              <a:solidFill>
                <a:srgbClr val="92D050"/>
              </a:solidFill>
              <a:effectLst>
                <a:reflection blurRad="12700" stA="50000" endPos="50000" dist="5000" dir="5400000" sy="-100000" rotWithShape="0"/>
              </a:effectLst>
              <a:latin typeface="Arial" charset="0"/>
            </a:endParaRPr>
          </a:p>
        </p:txBody>
      </p:sp>
      <p:sp>
        <p:nvSpPr>
          <p:cNvPr id="68" name="Rectangle 31"/>
          <p:cNvSpPr>
            <a:spLocks noChangeArrowheads="1"/>
          </p:cNvSpPr>
          <p:nvPr/>
        </p:nvSpPr>
        <p:spPr bwMode="auto">
          <a:xfrm>
            <a:off x="7322437" y="4659395"/>
            <a:ext cx="1470595" cy="276999"/>
          </a:xfrm>
          <a:prstGeom prst="rect">
            <a:avLst/>
          </a:prstGeom>
          <a:noFill/>
          <a:ln w="9525">
            <a:noFill/>
            <a:miter lim="800000"/>
            <a:headEnd/>
            <a:tailEnd/>
          </a:ln>
        </p:spPr>
        <p:txBody>
          <a:bodyPr wrap="none" lIns="0" tIns="0" rIns="0" bIns="0">
            <a:spAutoFit/>
          </a:bodyPr>
          <a:lstStyle/>
          <a:p>
            <a:pPr algn="l" eaLnBrk="0" hangingPunct="0">
              <a:spcBef>
                <a:spcPct val="0"/>
              </a:spcBef>
              <a:buClrTx/>
            </a:pPr>
            <a:r>
              <a:rPr lang="en-GB" b="1" cap="all"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Arial" charset="0"/>
              </a:rPr>
              <a:t>Customers</a:t>
            </a:r>
            <a:endParaRPr lang="en-GB" sz="2400" b="1" cap="all"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Times New Roman" pitchFamily="18" charset="0"/>
            </a:endParaRPr>
          </a:p>
        </p:txBody>
      </p:sp>
      <p:sp>
        <p:nvSpPr>
          <p:cNvPr id="69" name="Right Arrow 68"/>
          <p:cNvSpPr/>
          <p:nvPr/>
        </p:nvSpPr>
        <p:spPr>
          <a:xfrm>
            <a:off x="2065853" y="4587387"/>
            <a:ext cx="5112568" cy="43204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38682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000" fill="hold"/>
                                        <p:tgtEl>
                                          <p:spTgt spid="66"/>
                                        </p:tgtEl>
                                        <p:attrNameLst>
                                          <p:attrName>ppt_x</p:attrName>
                                        </p:attrNameLst>
                                      </p:cBhvr>
                                      <p:tavLst>
                                        <p:tav tm="0">
                                          <p:val>
                                            <p:strVal val="0-#ppt_w/2"/>
                                          </p:val>
                                        </p:tav>
                                        <p:tav tm="100000">
                                          <p:val>
                                            <p:strVal val="#ppt_x"/>
                                          </p:val>
                                        </p:tav>
                                      </p:tavLst>
                                    </p:anim>
                                    <p:anim calcmode="lin" valueType="num">
                                      <p:cBhvr additive="base">
                                        <p:cTn id="12" dur="10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1"/>
          <p:cNvSpPr>
            <a:spLocks noGrp="1" noChangeArrowheads="1"/>
          </p:cNvSpPr>
          <p:nvPr>
            <p:ph type="title"/>
          </p:nvPr>
        </p:nvSpPr>
        <p:spPr>
          <a:xfrm>
            <a:off x="301657" y="476672"/>
            <a:ext cx="8640960" cy="864096"/>
          </a:xfrm>
        </p:spPr>
        <p:txBody>
          <a:bodyPr>
            <a:noAutofit/>
          </a:bodyPr>
          <a:lstStyle/>
          <a:p>
            <a:r>
              <a:rPr lang="en-GB" sz="3200" dirty="0"/>
              <a:t>From </a:t>
            </a:r>
            <a:r>
              <a:rPr lang="en-GB" sz="3200" dirty="0" smtClean="0"/>
              <a:t>a Single company to a Supply Chain perspective</a:t>
            </a:r>
            <a:endParaRPr lang="en-GB" sz="3200" dirty="0"/>
          </a:p>
        </p:txBody>
      </p:sp>
      <p:sp>
        <p:nvSpPr>
          <p:cNvPr id="72" name="Down Arrow 71"/>
          <p:cNvSpPr/>
          <p:nvPr/>
        </p:nvSpPr>
        <p:spPr>
          <a:xfrm>
            <a:off x="2463176"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ffectLst>
                <a:outerShdw blurRad="38100" dist="38100" dir="2700000" algn="tl">
                  <a:srgbClr val="000000">
                    <a:alpha val="43137"/>
                  </a:srgbClr>
                </a:outerShdw>
              </a:effectLst>
            </a:endParaRPr>
          </a:p>
        </p:txBody>
      </p:sp>
      <p:sp>
        <p:nvSpPr>
          <p:cNvPr id="73" name="Down Arrow 72"/>
          <p:cNvSpPr/>
          <p:nvPr/>
        </p:nvSpPr>
        <p:spPr>
          <a:xfrm>
            <a:off x="3563888"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ffectLst>
                <a:outerShdw blurRad="38100" dist="38100" dir="2700000" algn="tl">
                  <a:srgbClr val="000000">
                    <a:alpha val="43137"/>
                  </a:srgbClr>
                </a:outerShdw>
              </a:effectLst>
            </a:endParaRPr>
          </a:p>
        </p:txBody>
      </p:sp>
      <p:sp>
        <p:nvSpPr>
          <p:cNvPr id="74" name="Down Arrow 73"/>
          <p:cNvSpPr/>
          <p:nvPr/>
        </p:nvSpPr>
        <p:spPr>
          <a:xfrm>
            <a:off x="4788024"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ffectLst>
                <a:outerShdw blurRad="38100" dist="38100" dir="2700000" algn="tl">
                  <a:srgbClr val="000000">
                    <a:alpha val="43137"/>
                  </a:srgbClr>
                </a:outerShdw>
              </a:effectLst>
            </a:endParaRPr>
          </a:p>
        </p:txBody>
      </p:sp>
      <p:sp>
        <p:nvSpPr>
          <p:cNvPr id="75" name="Down Arrow 74"/>
          <p:cNvSpPr/>
          <p:nvPr/>
        </p:nvSpPr>
        <p:spPr>
          <a:xfrm>
            <a:off x="6012160" y="2636912"/>
            <a:ext cx="576064" cy="2736304"/>
          </a:xfrm>
          <a:prstGeom prst="downArrow">
            <a:avLst/>
          </a:prstGeom>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dk1"/>
              </a:solidFill>
              <a:effectLst>
                <a:outerShdw blurRad="38100" dist="38100" dir="2700000" algn="tl">
                  <a:srgbClr val="000000">
                    <a:alpha val="43137"/>
                  </a:srgbClr>
                </a:outerShdw>
              </a:effectLst>
            </a:endParaRPr>
          </a:p>
        </p:txBody>
      </p:sp>
      <p:sp>
        <p:nvSpPr>
          <p:cNvPr id="673823" name="Rectangle 31"/>
          <p:cNvSpPr>
            <a:spLocks noChangeArrowheads="1"/>
          </p:cNvSpPr>
          <p:nvPr/>
        </p:nvSpPr>
        <p:spPr bwMode="auto">
          <a:xfrm>
            <a:off x="7316788" y="2903538"/>
            <a:ext cx="1470595" cy="276999"/>
          </a:xfrm>
          <a:prstGeom prst="rect">
            <a:avLst/>
          </a:prstGeom>
          <a:noFill/>
          <a:ln w="9525">
            <a:noFill/>
            <a:miter lim="800000"/>
            <a:headEnd/>
            <a:tailEnd/>
          </a:ln>
        </p:spPr>
        <p:txBody>
          <a:bodyPr wrap="none" lIns="0" tIns="0" rIns="0" bIns="0">
            <a:spAutoFit/>
          </a:bodyPr>
          <a:lstStyle/>
          <a:p>
            <a:pPr eaLnBrk="0" hangingPunct="0">
              <a:spcBef>
                <a:spcPct val="0"/>
              </a:spcBef>
            </a:pPr>
            <a:r>
              <a:rPr lang="en-GB"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charset="0"/>
              </a:rPr>
              <a:t>Customers</a:t>
            </a:r>
            <a:endParaRPr lang="en-GB"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endParaRPr>
          </a:p>
        </p:txBody>
      </p:sp>
      <p:sp>
        <p:nvSpPr>
          <p:cNvPr id="673829" name="Rectangle 37"/>
          <p:cNvSpPr>
            <a:spLocks noChangeArrowheads="1"/>
          </p:cNvSpPr>
          <p:nvPr/>
        </p:nvSpPr>
        <p:spPr bwMode="auto">
          <a:xfrm>
            <a:off x="2124640" y="2118571"/>
            <a:ext cx="992259"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0"/>
              </a:spcBef>
            </a:pPr>
            <a:r>
              <a:rPr lang="en-GB" sz="1600" b="1" spc="50" dirty="0">
                <a:ln w="11430"/>
                <a:solidFill>
                  <a:schemeClr val="accent1">
                    <a:lumMod val="60000"/>
                    <a:lumOff val="40000"/>
                  </a:schemeClr>
                </a:solidFill>
                <a:latin typeface="Arial" charset="0"/>
              </a:rPr>
              <a:t>Suppliers</a:t>
            </a:r>
          </a:p>
        </p:txBody>
      </p:sp>
      <p:sp>
        <p:nvSpPr>
          <p:cNvPr id="673830" name="Rectangle 38"/>
          <p:cNvSpPr>
            <a:spLocks noChangeArrowheads="1"/>
          </p:cNvSpPr>
          <p:nvPr/>
        </p:nvSpPr>
        <p:spPr bwMode="auto">
          <a:xfrm>
            <a:off x="3163430" y="1706425"/>
            <a:ext cx="1376980"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0"/>
              </a:spcBef>
            </a:pPr>
            <a:r>
              <a:rPr lang="en-GB" sz="1600" b="1" spc="50" dirty="0">
                <a:ln w="11430"/>
                <a:solidFill>
                  <a:schemeClr val="accent1">
                    <a:lumMod val="60000"/>
                    <a:lumOff val="40000"/>
                  </a:schemeClr>
                </a:solidFill>
                <a:latin typeface="Arial" charset="0"/>
              </a:rPr>
              <a:t>Manufacturer</a:t>
            </a:r>
          </a:p>
        </p:txBody>
      </p:sp>
      <p:sp>
        <p:nvSpPr>
          <p:cNvPr id="673831" name="Rectangle 39"/>
          <p:cNvSpPr>
            <a:spLocks noChangeArrowheads="1"/>
          </p:cNvSpPr>
          <p:nvPr/>
        </p:nvSpPr>
        <p:spPr bwMode="auto">
          <a:xfrm>
            <a:off x="4500163" y="2101713"/>
            <a:ext cx="1279196"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0"/>
              </a:spcBef>
            </a:pPr>
            <a:r>
              <a:rPr lang="en-GB" sz="1600" b="1" spc="50" dirty="0">
                <a:ln w="11430"/>
                <a:solidFill>
                  <a:schemeClr val="accent1">
                    <a:lumMod val="60000"/>
                    <a:lumOff val="40000"/>
                  </a:schemeClr>
                </a:solidFill>
                <a:latin typeface="Arial" charset="0"/>
              </a:rPr>
              <a:t>Wholesalers</a:t>
            </a:r>
          </a:p>
        </p:txBody>
      </p:sp>
      <p:sp>
        <p:nvSpPr>
          <p:cNvPr id="673832" name="Rectangle 40"/>
          <p:cNvSpPr>
            <a:spLocks noChangeArrowheads="1"/>
          </p:cNvSpPr>
          <p:nvPr/>
        </p:nvSpPr>
        <p:spPr bwMode="auto">
          <a:xfrm>
            <a:off x="5808263" y="1729575"/>
            <a:ext cx="923977" cy="246221"/>
          </a:xfrm>
          <a:prstGeom prst="rect">
            <a:avLst/>
          </a:prstGeom>
          <a:noFill/>
          <a:ln w="9525">
            <a:noFill/>
            <a:miter lim="800000"/>
            <a:headEnd/>
            <a:tailEnd/>
          </a:ln>
        </p:spPr>
        <p:txBody>
          <a:bodyPr wrap="non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0"/>
              </a:spcBef>
            </a:pPr>
            <a:r>
              <a:rPr lang="en-GB" sz="1600" b="1" spc="50" dirty="0">
                <a:ln w="11430"/>
                <a:solidFill>
                  <a:schemeClr val="accent1">
                    <a:lumMod val="60000"/>
                    <a:lumOff val="40000"/>
                  </a:schemeClr>
                </a:solidFill>
                <a:latin typeface="Arial" charset="0"/>
              </a:rPr>
              <a:t>Retailers</a:t>
            </a:r>
          </a:p>
        </p:txBody>
      </p:sp>
      <p:sp>
        <p:nvSpPr>
          <p:cNvPr id="673835" name="Rectangle 43"/>
          <p:cNvSpPr>
            <a:spLocks noChangeArrowheads="1"/>
          </p:cNvSpPr>
          <p:nvPr/>
        </p:nvSpPr>
        <p:spPr bwMode="auto">
          <a:xfrm>
            <a:off x="713925" y="2580350"/>
            <a:ext cx="104842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pPr>
            <a:r>
              <a:rPr lang="en-GB" sz="14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Arial" charset="0"/>
              </a:rPr>
              <a:t>Products</a:t>
            </a:r>
            <a:endParaRPr lang="en-GB" sz="1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Arial" charset="0"/>
            </a:endParaRPr>
          </a:p>
        </p:txBody>
      </p:sp>
      <p:sp>
        <p:nvSpPr>
          <p:cNvPr id="62" name="Rectangle 43"/>
          <p:cNvSpPr>
            <a:spLocks noChangeArrowheads="1"/>
          </p:cNvSpPr>
          <p:nvPr/>
        </p:nvSpPr>
        <p:spPr bwMode="auto">
          <a:xfrm>
            <a:off x="737431" y="3501008"/>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pPr>
            <a:r>
              <a:rPr lang="en-GB" sz="1400" b="1" cap="all" dirty="0" smtClean="0">
                <a:ln w="0"/>
                <a:solidFill>
                  <a:srgbClr val="FF0000"/>
                </a:solidFill>
                <a:effectLst>
                  <a:reflection blurRad="12700" stA="50000" endPos="50000" dist="5000" dir="5400000" sy="-100000" rotWithShape="0"/>
                </a:effectLst>
                <a:latin typeface="Arial" charset="0"/>
              </a:rPr>
              <a:t>Products</a:t>
            </a:r>
            <a:endParaRPr lang="en-GB" sz="1400" b="1" cap="all" dirty="0">
              <a:ln w="0"/>
              <a:solidFill>
                <a:srgbClr val="FF0000"/>
              </a:solidFill>
              <a:effectLst>
                <a:reflection blurRad="12700" stA="50000" endPos="50000" dist="5000" dir="5400000" sy="-100000" rotWithShape="0"/>
              </a:effectLst>
              <a:latin typeface="Arial" charset="0"/>
            </a:endParaRPr>
          </a:p>
        </p:txBody>
      </p:sp>
      <p:sp>
        <p:nvSpPr>
          <p:cNvPr id="63" name="Rectangle 31"/>
          <p:cNvSpPr>
            <a:spLocks noChangeArrowheads="1"/>
          </p:cNvSpPr>
          <p:nvPr/>
        </p:nvSpPr>
        <p:spPr bwMode="auto">
          <a:xfrm>
            <a:off x="7308304" y="3789040"/>
            <a:ext cx="1470595" cy="276999"/>
          </a:xfrm>
          <a:prstGeom prst="rect">
            <a:avLst/>
          </a:prstGeom>
          <a:noFill/>
          <a:ln w="9525">
            <a:noFill/>
            <a:miter lim="800000"/>
            <a:headEnd/>
            <a:tailEnd/>
          </a:ln>
        </p:spPr>
        <p:txBody>
          <a:bodyPr wrap="none" lIns="0" tIns="0" rIns="0" bIns="0">
            <a:spAutoFit/>
          </a:bodyPr>
          <a:lstStyle/>
          <a:p>
            <a:pPr eaLnBrk="0" hangingPunct="0">
              <a:spcBef>
                <a:spcPct val="0"/>
              </a:spcBef>
            </a:pPr>
            <a:r>
              <a:rPr lang="en-GB"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Arial" charset="0"/>
              </a:rPr>
              <a:t>Customers</a:t>
            </a:r>
            <a:endParaRPr lang="en-GB" sz="24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Times New Roman" pitchFamily="18" charset="0"/>
            </a:endParaRPr>
          </a:p>
        </p:txBody>
      </p:sp>
      <p:sp>
        <p:nvSpPr>
          <p:cNvPr id="64" name="Right Arrow 63"/>
          <p:cNvSpPr/>
          <p:nvPr/>
        </p:nvSpPr>
        <p:spPr>
          <a:xfrm>
            <a:off x="2051720" y="2852936"/>
            <a:ext cx="5112568"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prstClr val="white"/>
              </a:solidFill>
            </a:endParaRPr>
          </a:p>
        </p:txBody>
      </p:sp>
      <p:sp>
        <p:nvSpPr>
          <p:cNvPr id="66" name="Right Arrow 65"/>
          <p:cNvSpPr/>
          <p:nvPr/>
        </p:nvSpPr>
        <p:spPr>
          <a:xfrm>
            <a:off x="2051720" y="3717032"/>
            <a:ext cx="5112568"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prstClr val="white"/>
              </a:solidFill>
            </a:endParaRPr>
          </a:p>
        </p:txBody>
      </p:sp>
      <p:sp>
        <p:nvSpPr>
          <p:cNvPr id="67" name="Rectangle 43"/>
          <p:cNvSpPr>
            <a:spLocks noChangeArrowheads="1"/>
          </p:cNvSpPr>
          <p:nvPr/>
        </p:nvSpPr>
        <p:spPr bwMode="auto">
          <a:xfrm>
            <a:off x="742608" y="4384242"/>
            <a:ext cx="914400" cy="914400"/>
          </a:xfrm>
          <a:prstGeom prst="rect">
            <a:avLst/>
          </a:prstGeom>
          <a:noFill/>
          <a:ln w="12700">
            <a:noFill/>
            <a:miter lim="800000"/>
            <a:headEnd type="none" w="sm" len="sm"/>
            <a:tailEnd type="none" w="sm" len="sm"/>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spcBef>
                <a:spcPct val="0"/>
              </a:spcBef>
            </a:pPr>
            <a:r>
              <a:rPr lang="en-GB" sz="1400" b="1" cap="all" dirty="0" smtClean="0">
                <a:ln w="0"/>
                <a:solidFill>
                  <a:srgbClr val="92D050"/>
                </a:solidFill>
                <a:effectLst>
                  <a:reflection blurRad="12700" stA="50000" endPos="50000" dist="5000" dir="5400000" sy="-100000" rotWithShape="0"/>
                </a:effectLst>
                <a:latin typeface="Arial" charset="0"/>
              </a:rPr>
              <a:t>Products</a:t>
            </a:r>
            <a:endParaRPr lang="en-GB" sz="1400" b="1" cap="all" dirty="0">
              <a:ln w="0"/>
              <a:solidFill>
                <a:srgbClr val="92D050"/>
              </a:solidFill>
              <a:effectLst>
                <a:reflection blurRad="12700" stA="50000" endPos="50000" dist="5000" dir="5400000" sy="-100000" rotWithShape="0"/>
              </a:effectLst>
              <a:latin typeface="Arial" charset="0"/>
            </a:endParaRPr>
          </a:p>
        </p:txBody>
      </p:sp>
      <p:sp>
        <p:nvSpPr>
          <p:cNvPr id="68" name="Rectangle 31"/>
          <p:cNvSpPr>
            <a:spLocks noChangeArrowheads="1"/>
          </p:cNvSpPr>
          <p:nvPr/>
        </p:nvSpPr>
        <p:spPr bwMode="auto">
          <a:xfrm>
            <a:off x="7322437" y="4659395"/>
            <a:ext cx="1470595" cy="276999"/>
          </a:xfrm>
          <a:prstGeom prst="rect">
            <a:avLst/>
          </a:prstGeom>
          <a:noFill/>
          <a:ln w="9525">
            <a:noFill/>
            <a:miter lim="800000"/>
            <a:headEnd/>
            <a:tailEnd/>
          </a:ln>
        </p:spPr>
        <p:txBody>
          <a:bodyPr wrap="none" lIns="0" tIns="0" rIns="0" bIns="0">
            <a:spAutoFit/>
          </a:bodyPr>
          <a:lstStyle/>
          <a:p>
            <a:pPr eaLnBrk="0" hangingPunct="0">
              <a:spcBef>
                <a:spcPct val="0"/>
              </a:spcBef>
            </a:pPr>
            <a:r>
              <a:rPr lang="en-GB" b="1" cap="all" dirty="0">
                <a:ln w="9000" cmpd="sng">
                  <a:solidFill>
                    <a:srgbClr val="8064A2">
                      <a:shade val="50000"/>
                      <a:satMod val="120000"/>
                    </a:srgbClr>
                  </a:solidFill>
                  <a:prstDash val="solid"/>
                </a:ln>
                <a:solidFill>
                  <a:srgbClr val="92D050"/>
                </a:solidFill>
                <a:effectLst>
                  <a:reflection blurRad="12700" stA="28000" endPos="45000" dist="1000" dir="5400000" sy="-100000" algn="bl" rotWithShape="0"/>
                </a:effectLst>
                <a:latin typeface="Arial" charset="0"/>
              </a:rPr>
              <a:t>Customers</a:t>
            </a:r>
            <a:endParaRPr lang="en-GB" sz="2400" b="1" cap="all" dirty="0">
              <a:ln w="9000" cmpd="sng">
                <a:solidFill>
                  <a:srgbClr val="8064A2">
                    <a:shade val="50000"/>
                    <a:satMod val="120000"/>
                  </a:srgbClr>
                </a:solidFill>
                <a:prstDash val="solid"/>
              </a:ln>
              <a:solidFill>
                <a:srgbClr val="92D050"/>
              </a:solidFill>
              <a:effectLst>
                <a:reflection blurRad="12700" stA="28000" endPos="45000" dist="1000" dir="5400000" sy="-100000" algn="bl" rotWithShape="0"/>
              </a:effectLst>
              <a:latin typeface="Times New Roman" pitchFamily="18" charset="0"/>
            </a:endParaRPr>
          </a:p>
        </p:txBody>
      </p:sp>
      <p:sp>
        <p:nvSpPr>
          <p:cNvPr id="69" name="Right Arrow 68"/>
          <p:cNvSpPr/>
          <p:nvPr/>
        </p:nvSpPr>
        <p:spPr>
          <a:xfrm>
            <a:off x="2065853" y="4587387"/>
            <a:ext cx="5112568" cy="43204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1356411" y="6041021"/>
            <a:ext cx="6497291" cy="369332"/>
          </a:xfrm>
          <a:prstGeom prst="rect">
            <a:avLst/>
          </a:prstGeom>
          <a:noFill/>
        </p:spPr>
        <p:txBody>
          <a:bodyPr wrap="none" rtlCol="0">
            <a:spAutoFit/>
          </a:bodyPr>
          <a:lstStyle/>
          <a:p>
            <a:r>
              <a:rPr lang="en-GB" i="1" dirty="0" smtClean="0">
                <a:latin typeface="Times New Roman" panose="02020603050405020304" pitchFamily="18" charset="0"/>
                <a:cs typeface="Times New Roman" panose="02020603050405020304" pitchFamily="18" charset="0"/>
              </a:rPr>
              <a:t>“Supply Chains compete not individual companies”  </a:t>
            </a:r>
            <a:r>
              <a:rPr lang="en-GB" sz="1400" dirty="0" smtClean="0">
                <a:latin typeface="Times New Roman" panose="02020603050405020304" pitchFamily="18" charset="0"/>
                <a:cs typeface="Times New Roman" panose="02020603050405020304" pitchFamily="18" charset="0"/>
              </a:rPr>
              <a:t>Martin Christopher</a:t>
            </a:r>
            <a:endParaRPr lang="en-GB" sz="1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3231453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000" fill="hold"/>
                                        <p:tgtEl>
                                          <p:spTgt spid="66"/>
                                        </p:tgtEl>
                                        <p:attrNameLst>
                                          <p:attrName>ppt_x</p:attrName>
                                        </p:attrNameLst>
                                      </p:cBhvr>
                                      <p:tavLst>
                                        <p:tav tm="0">
                                          <p:val>
                                            <p:strVal val="0-#ppt_w/2"/>
                                          </p:val>
                                        </p:tav>
                                        <p:tav tm="100000">
                                          <p:val>
                                            <p:strVal val="#ppt_x"/>
                                          </p:val>
                                        </p:tav>
                                      </p:tavLst>
                                    </p:anim>
                                    <p:anim calcmode="lin" valueType="num">
                                      <p:cBhvr additive="base">
                                        <p:cTn id="12" dur="10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sz="3200" dirty="0"/>
              <a:t>The goal of SCM is</a:t>
            </a:r>
            <a:r>
              <a:rPr lang="en-GB" sz="3200" dirty="0" smtClean="0"/>
              <a:t>:</a:t>
            </a:r>
            <a:endParaRPr lang="en-GB" sz="3200" dirty="0"/>
          </a:p>
        </p:txBody>
      </p:sp>
      <p:sp>
        <p:nvSpPr>
          <p:cNvPr id="3" name="Rectangle 2"/>
          <p:cNvSpPr/>
          <p:nvPr/>
        </p:nvSpPr>
        <p:spPr>
          <a:xfrm>
            <a:off x="899592" y="1180598"/>
            <a:ext cx="7272808" cy="1354217"/>
          </a:xfrm>
          <a:prstGeom prst="rect">
            <a:avLst/>
          </a:prstGeom>
        </p:spPr>
        <p:txBody>
          <a:bodyPr wrap="square">
            <a:spAutoFit/>
          </a:bodyPr>
          <a:lstStyle/>
          <a:p>
            <a:r>
              <a:rPr lang="en-US" dirty="0" smtClean="0"/>
              <a:t>“….to </a:t>
            </a:r>
            <a:r>
              <a:rPr lang="en-US" dirty="0"/>
              <a:t>manage </a:t>
            </a:r>
            <a:r>
              <a:rPr lang="en-US" dirty="0">
                <a:solidFill>
                  <a:schemeClr val="accent2"/>
                </a:solidFill>
              </a:rPr>
              <a:t>upstream and downstream relationships with suppliers and customers </a:t>
            </a:r>
            <a:r>
              <a:rPr lang="en-US" dirty="0"/>
              <a:t>in order to </a:t>
            </a:r>
            <a:r>
              <a:rPr lang="en-US" b="1" dirty="0"/>
              <a:t>create enhanced value in the final market place at less cost to the supply chain as a whole</a:t>
            </a:r>
            <a:r>
              <a:rPr lang="en-US" dirty="0"/>
              <a:t>.”  </a:t>
            </a:r>
            <a:endParaRPr lang="en-US" dirty="0" smtClean="0"/>
          </a:p>
          <a:p>
            <a:endParaRPr lang="en-US" sz="1400" dirty="0" smtClean="0"/>
          </a:p>
          <a:p>
            <a:r>
              <a:rPr lang="en-US" sz="1400" dirty="0" smtClean="0"/>
              <a:t>(</a:t>
            </a:r>
            <a:r>
              <a:rPr lang="en-US" sz="1400" dirty="0"/>
              <a:t>Prof. Martin Christopher)</a:t>
            </a:r>
          </a:p>
        </p:txBody>
      </p:sp>
      <p:sp>
        <p:nvSpPr>
          <p:cNvPr id="4" name="Rectangle 3"/>
          <p:cNvSpPr>
            <a:spLocks noChangeArrowheads="1"/>
          </p:cNvSpPr>
          <p:nvPr/>
        </p:nvSpPr>
        <p:spPr bwMode="auto">
          <a:xfrm>
            <a:off x="685800" y="2688703"/>
            <a:ext cx="7772400" cy="4114800"/>
          </a:xfrm>
          <a:prstGeom prst="rect">
            <a:avLst/>
          </a:prstGeom>
          <a:noFill/>
          <a:ln w="12700">
            <a:noFill/>
            <a:miter lim="800000"/>
            <a:headEnd/>
            <a:tailEnd/>
          </a:ln>
          <a:effectLst/>
        </p:spPr>
        <p:txBody>
          <a:bodyPr wrap="none" anchor="ctr"/>
          <a:lstStyle/>
          <a:p>
            <a:endParaRPr lang="en-GB"/>
          </a:p>
        </p:txBody>
      </p:sp>
      <p:sp>
        <p:nvSpPr>
          <p:cNvPr id="5" name="Rectangle 4"/>
          <p:cNvSpPr>
            <a:spLocks noChangeArrowheads="1"/>
          </p:cNvSpPr>
          <p:nvPr/>
        </p:nvSpPr>
        <p:spPr bwMode="auto">
          <a:xfrm>
            <a:off x="6858830" y="6062794"/>
            <a:ext cx="1660712" cy="259045"/>
          </a:xfrm>
          <a:prstGeom prst="rect">
            <a:avLst/>
          </a:prstGeom>
          <a:noFill/>
          <a:ln w="12700">
            <a:noFill/>
            <a:miter lim="800000"/>
            <a:headEnd/>
            <a:tailEnd/>
          </a:ln>
          <a:effectLst/>
        </p:spPr>
        <p:txBody>
          <a:bodyPr wrap="none" lIns="90488" tIns="44450" rIns="90488" bIns="44450">
            <a:spAutoFit/>
          </a:bodyPr>
          <a:lstStyle/>
          <a:p>
            <a:pPr algn="l" defTabSz="762000" eaLnBrk="0" hangingPunct="0">
              <a:spcBef>
                <a:spcPct val="0"/>
              </a:spcBef>
              <a:buClrTx/>
            </a:pPr>
            <a:r>
              <a:rPr lang="en-GB" sz="1100" i="1" dirty="0">
                <a:latin typeface="Arial" charset="0"/>
              </a:rPr>
              <a:t>(Source : A.T. Kearney)</a:t>
            </a:r>
            <a:endParaRPr lang="en-GB" sz="1400" b="1" i="1" dirty="0">
              <a:latin typeface="Arial" charset="0"/>
            </a:endParaRPr>
          </a:p>
        </p:txBody>
      </p:sp>
      <p:sp>
        <p:nvSpPr>
          <p:cNvPr id="6" name="Rectangle 6"/>
          <p:cNvSpPr txBox="1">
            <a:spLocks noChangeArrowheads="1"/>
          </p:cNvSpPr>
          <p:nvPr/>
        </p:nvSpPr>
        <p:spPr>
          <a:xfrm>
            <a:off x="292504" y="2814850"/>
            <a:ext cx="4392488"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41C4"/>
              </a:buClr>
              <a:buSzPct val="120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None/>
            </a:pPr>
            <a:r>
              <a:rPr lang="en-GB" sz="2000" b="1" dirty="0" smtClean="0">
                <a:solidFill>
                  <a:srgbClr val="0070C0"/>
                </a:solidFill>
              </a:rPr>
              <a:t>    Single company </a:t>
            </a:r>
          </a:p>
          <a:p>
            <a:pPr>
              <a:spcBef>
                <a:spcPts val="0"/>
              </a:spcBef>
              <a:buFontTx/>
              <a:buNone/>
            </a:pPr>
            <a:r>
              <a:rPr lang="en-GB" sz="2000" b="1" dirty="0" smtClean="0">
                <a:solidFill>
                  <a:srgbClr val="0070C0"/>
                </a:solidFill>
              </a:rPr>
              <a:t>    (functional) thinking</a:t>
            </a:r>
            <a:endParaRPr lang="en-GB" sz="1000" b="1" dirty="0" smtClean="0">
              <a:solidFill>
                <a:srgbClr val="0070C0"/>
              </a:solidFill>
            </a:endParaRPr>
          </a:p>
          <a:p>
            <a:pPr>
              <a:spcBef>
                <a:spcPct val="30000"/>
              </a:spcBef>
              <a:spcAft>
                <a:spcPct val="30000"/>
              </a:spcAft>
            </a:pPr>
            <a:r>
              <a:rPr lang="en-GB" sz="1800" dirty="0" smtClean="0"/>
              <a:t>Focus on the customer</a:t>
            </a:r>
          </a:p>
          <a:p>
            <a:pPr>
              <a:spcBef>
                <a:spcPct val="30000"/>
              </a:spcBef>
              <a:spcAft>
                <a:spcPct val="30000"/>
              </a:spcAft>
            </a:pPr>
            <a:r>
              <a:rPr lang="en-GB" sz="1800" dirty="0" smtClean="0"/>
              <a:t>Increase own profits</a:t>
            </a:r>
          </a:p>
          <a:p>
            <a:pPr>
              <a:spcBef>
                <a:spcPct val="30000"/>
              </a:spcBef>
              <a:spcAft>
                <a:spcPct val="30000"/>
              </a:spcAft>
            </a:pPr>
            <a:r>
              <a:rPr lang="en-GB" sz="1800" dirty="0" smtClean="0"/>
              <a:t>Consider own costs </a:t>
            </a:r>
          </a:p>
          <a:p>
            <a:pPr>
              <a:spcBef>
                <a:spcPct val="30000"/>
              </a:spcBef>
              <a:spcAft>
                <a:spcPct val="30000"/>
              </a:spcAft>
            </a:pPr>
            <a:r>
              <a:rPr lang="en-GB" sz="1800" dirty="0" smtClean="0"/>
              <a:t>Guard ideas, information and resources</a:t>
            </a:r>
          </a:p>
          <a:p>
            <a:pPr>
              <a:spcBef>
                <a:spcPct val="30000"/>
              </a:spcBef>
              <a:spcAft>
                <a:spcPct val="30000"/>
              </a:spcAft>
            </a:pPr>
            <a:r>
              <a:rPr lang="en-GB" sz="1800" dirty="0" smtClean="0"/>
              <a:t>Improve internal process efficiency</a:t>
            </a:r>
            <a:endParaRPr lang="en-GB" sz="1800" dirty="0"/>
          </a:p>
        </p:txBody>
      </p:sp>
      <p:sp>
        <p:nvSpPr>
          <p:cNvPr id="7" name="Rectangle 7"/>
          <p:cNvSpPr txBox="1">
            <a:spLocks noChangeArrowheads="1"/>
          </p:cNvSpPr>
          <p:nvPr/>
        </p:nvSpPr>
        <p:spPr>
          <a:xfrm>
            <a:off x="4867143" y="2842582"/>
            <a:ext cx="4495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41C4"/>
              </a:buClr>
              <a:buSzPct val="120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spcAft>
                <a:spcPct val="25000"/>
              </a:spcAft>
              <a:buFontTx/>
              <a:buNone/>
            </a:pPr>
            <a:r>
              <a:rPr lang="en-GB" sz="2000" dirty="0" smtClean="0"/>
              <a:t>    </a:t>
            </a:r>
            <a:r>
              <a:rPr lang="en-GB" sz="2000" b="1" dirty="0" smtClean="0">
                <a:solidFill>
                  <a:srgbClr val="0070C0"/>
                </a:solidFill>
              </a:rPr>
              <a:t>Supply Chain </a:t>
            </a:r>
            <a:r>
              <a:rPr lang="en-GB" sz="2000" b="1" dirty="0">
                <a:solidFill>
                  <a:srgbClr val="0070C0"/>
                </a:solidFill>
              </a:rPr>
              <a:t>thinking</a:t>
            </a:r>
          </a:p>
          <a:p>
            <a:pPr>
              <a:spcBef>
                <a:spcPct val="30000"/>
              </a:spcBef>
              <a:spcAft>
                <a:spcPct val="30000"/>
              </a:spcAft>
            </a:pPr>
            <a:r>
              <a:rPr lang="en-GB" sz="1800" dirty="0" smtClean="0"/>
              <a:t>Focus on the ultimate consumer</a:t>
            </a:r>
          </a:p>
          <a:p>
            <a:pPr>
              <a:spcBef>
                <a:spcPct val="30000"/>
              </a:spcBef>
              <a:spcAft>
                <a:spcPct val="30000"/>
              </a:spcAft>
            </a:pPr>
            <a:r>
              <a:rPr lang="en-GB" sz="1800" dirty="0" smtClean="0"/>
              <a:t>Increase profits for all</a:t>
            </a:r>
          </a:p>
          <a:p>
            <a:pPr>
              <a:spcBef>
                <a:spcPct val="30000"/>
              </a:spcBef>
              <a:spcAft>
                <a:spcPct val="30000"/>
              </a:spcAft>
            </a:pPr>
            <a:r>
              <a:rPr lang="en-GB" sz="1800" dirty="0" smtClean="0"/>
              <a:t>Consider total supply chain costs</a:t>
            </a:r>
          </a:p>
          <a:p>
            <a:pPr>
              <a:spcBef>
                <a:spcPct val="30000"/>
              </a:spcBef>
              <a:spcAft>
                <a:spcPct val="30000"/>
              </a:spcAft>
            </a:pPr>
            <a:r>
              <a:rPr lang="en-GB" sz="1800" dirty="0" smtClean="0"/>
              <a:t>Share ideas, information and resources</a:t>
            </a:r>
          </a:p>
          <a:p>
            <a:pPr>
              <a:spcBef>
                <a:spcPct val="30000"/>
              </a:spcBef>
              <a:spcAft>
                <a:spcPct val="30000"/>
              </a:spcAft>
            </a:pPr>
            <a:r>
              <a:rPr lang="en-GB" sz="1800" dirty="0" smtClean="0"/>
              <a:t>Improve joint process efficiency</a:t>
            </a:r>
            <a:endParaRPr lang="en-GB" sz="1800" dirty="0"/>
          </a:p>
        </p:txBody>
      </p:sp>
      <p:sp>
        <p:nvSpPr>
          <p:cNvPr id="8" name="AutoShape 8"/>
          <p:cNvSpPr>
            <a:spLocks noChangeArrowheads="1"/>
          </p:cNvSpPr>
          <p:nvPr/>
        </p:nvSpPr>
        <p:spPr bwMode="auto">
          <a:xfrm>
            <a:off x="3422791" y="2952832"/>
            <a:ext cx="1444352" cy="288925"/>
          </a:xfrm>
          <a:prstGeom prst="rightArrow">
            <a:avLst>
              <a:gd name="adj1" fmla="val 50000"/>
              <a:gd name="adj2" fmla="val 68544"/>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2075" tIns="46038" rIns="92075" bIns="46038" anchor="ctr">
            <a:spAutoFit/>
          </a:bodyPr>
          <a:lstStyle/>
          <a:p>
            <a:endParaRPr lang="en-GB"/>
          </a:p>
        </p:txBody>
      </p:sp>
      <p:sp>
        <p:nvSpPr>
          <p:cNvPr id="9" name="Footer Placeholder 8"/>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304762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Designing a Responsive Supply Chain</a:t>
            </a:r>
            <a:br>
              <a:rPr lang="en-GB" sz="3200" dirty="0" smtClean="0"/>
            </a:br>
            <a:r>
              <a:rPr lang="en-GB" sz="3200" dirty="0" smtClean="0"/>
              <a:t>Five Key concepts:</a:t>
            </a:r>
            <a:endParaRPr lang="en-GB" sz="3200" dirty="0"/>
          </a:p>
        </p:txBody>
      </p:sp>
      <p:sp>
        <p:nvSpPr>
          <p:cNvPr id="3" name="Content Placeholder 2"/>
          <p:cNvSpPr>
            <a:spLocks noGrp="1"/>
          </p:cNvSpPr>
          <p:nvPr>
            <p:ph idx="1"/>
          </p:nvPr>
        </p:nvSpPr>
        <p:spPr>
          <a:xfrm>
            <a:off x="457200" y="1600200"/>
            <a:ext cx="8435280" cy="4525963"/>
          </a:xfrm>
        </p:spPr>
        <p:txBody>
          <a:bodyPr>
            <a:normAutofit/>
          </a:bodyPr>
          <a:lstStyle/>
          <a:p>
            <a:pPr marL="514350" indent="-514350">
              <a:buFont typeface="+mj-lt"/>
              <a:buAutoNum type="arabicPeriod"/>
            </a:pPr>
            <a:r>
              <a:rPr lang="en-GB" sz="1800" b="1" dirty="0" smtClean="0"/>
              <a:t>Differentiate - </a:t>
            </a:r>
            <a:r>
              <a:rPr lang="en-GB" sz="1800" dirty="0" smtClean="0"/>
              <a:t>‘</a:t>
            </a:r>
            <a:r>
              <a:rPr lang="en-GB" sz="1800" b="1" dirty="0" smtClean="0"/>
              <a:t>One </a:t>
            </a:r>
            <a:r>
              <a:rPr lang="en-GB" sz="1800" b="1" dirty="0"/>
              <a:t>size never fits </a:t>
            </a:r>
            <a:r>
              <a:rPr lang="en-GB" sz="1800" b="1" dirty="0" smtClean="0"/>
              <a:t>all’:  </a:t>
            </a:r>
            <a:r>
              <a:rPr lang="en-GB" sz="1800" dirty="0" smtClean="0"/>
              <a:t>Segment /prioritise the product /customer base and design the best supply chain for each; </a:t>
            </a:r>
          </a:p>
          <a:p>
            <a:pPr marL="514350" indent="-514350">
              <a:buFont typeface="+mj-lt"/>
              <a:buAutoNum type="arabicPeriod"/>
            </a:pPr>
            <a:r>
              <a:rPr lang="en-GB" sz="1800" b="1" dirty="0" smtClean="0"/>
              <a:t>De-couple the supply chain:  </a:t>
            </a:r>
            <a:r>
              <a:rPr lang="en-GB" sz="1800" dirty="0" smtClean="0"/>
              <a:t>between Lean (push) and Agile (pull) processes; place </a:t>
            </a:r>
            <a:r>
              <a:rPr lang="en-GB" sz="1800" i="1" dirty="0"/>
              <a:t>s</a:t>
            </a:r>
            <a:r>
              <a:rPr lang="en-GB" sz="1800" i="1" dirty="0" smtClean="0"/>
              <a:t>trategic inventory </a:t>
            </a:r>
            <a:r>
              <a:rPr lang="en-GB" sz="1800" dirty="0" smtClean="0"/>
              <a:t>at the decoupling point;</a:t>
            </a:r>
          </a:p>
          <a:p>
            <a:pPr marL="514350" indent="-514350">
              <a:buFont typeface="+mj-lt"/>
              <a:buAutoNum type="arabicPeriod"/>
            </a:pPr>
            <a:r>
              <a:rPr lang="en-GB" sz="1800" b="1" dirty="0" smtClean="0"/>
              <a:t>Postpone:  </a:t>
            </a:r>
            <a:r>
              <a:rPr lang="en-GB" sz="1800" dirty="0" smtClean="0"/>
              <a:t>delay adding value wherever possible (form and place postponement);</a:t>
            </a:r>
          </a:p>
          <a:p>
            <a:pPr marL="514350" indent="-514350">
              <a:buFont typeface="+mj-lt"/>
              <a:buAutoNum type="arabicPeriod"/>
            </a:pPr>
            <a:r>
              <a:rPr lang="en-GB" sz="1800" b="1" dirty="0" smtClean="0"/>
              <a:t>Reduce the Lead-time Gap:  </a:t>
            </a:r>
            <a:r>
              <a:rPr lang="en-GB" sz="1800" dirty="0" smtClean="0"/>
              <a:t>work to reduce the gap and become less reliant on finished product forecasts; </a:t>
            </a:r>
          </a:p>
          <a:p>
            <a:pPr marL="514350" indent="-514350">
              <a:buFont typeface="+mj-lt"/>
              <a:buAutoNum type="arabicPeriod"/>
            </a:pPr>
            <a:r>
              <a:rPr lang="en-GB" sz="1800" b="1" dirty="0" smtClean="0"/>
              <a:t>Use real-time demand data: </a:t>
            </a:r>
            <a:r>
              <a:rPr lang="en-GB" sz="1800" dirty="0" smtClean="0"/>
              <a:t>make real-time demand available upstream at the </a:t>
            </a:r>
            <a:r>
              <a:rPr lang="en-GB" sz="1800" i="1" dirty="0" smtClean="0"/>
              <a:t>information de-coupling point</a:t>
            </a:r>
            <a:r>
              <a:rPr lang="en-GB" sz="1800" dirty="0" smtClean="0"/>
              <a:t>, and use it to make supply &amp; production decisions;</a:t>
            </a:r>
          </a:p>
        </p:txBody>
      </p:sp>
      <p:sp>
        <p:nvSpPr>
          <p:cNvPr id="4" name="Footer Placeholder 3"/>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3845156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556700" y="5745091"/>
            <a:ext cx="7772400" cy="648072"/>
          </a:xfrm>
          <a:prstGeom prst="rect">
            <a:avLst/>
          </a:prstGeom>
        </p:spPr>
        <p:txBody>
          <a:bodyPr/>
          <a:lstStyle/>
          <a:p>
            <a:pPr algn="ctr" eaLnBrk="0" hangingPunct="0"/>
            <a:r>
              <a:rPr lang="en-GB" sz="2800" dirty="0" smtClean="0">
                <a:solidFill>
                  <a:schemeClr val="accent5">
                    <a:lumMod val="75000"/>
                  </a:schemeClr>
                </a:solidFill>
                <a:latin typeface="Tahoma" pitchFamily="34" charset="0"/>
                <a:ea typeface="+mj-ea"/>
                <a:cs typeface="+mj-cs"/>
              </a:rPr>
              <a:t>“One size never fits all”</a:t>
            </a:r>
            <a:endParaRPr lang="en-GB" sz="2800" dirty="0">
              <a:solidFill>
                <a:schemeClr val="accent5">
                  <a:lumMod val="75000"/>
                </a:schemeClr>
              </a:solidFill>
              <a:latin typeface="Tahoma" pitchFamily="34" charset="0"/>
              <a:ea typeface="+mj-ea"/>
              <a:cs typeface="+mj-cs"/>
            </a:endParaRPr>
          </a:p>
        </p:txBody>
      </p:sp>
      <p:sp>
        <p:nvSpPr>
          <p:cNvPr id="390147" name="Rectangle 3"/>
          <p:cNvSpPr>
            <a:spLocks noChangeArrowheads="1"/>
          </p:cNvSpPr>
          <p:nvPr/>
        </p:nvSpPr>
        <p:spPr bwMode="auto">
          <a:xfrm>
            <a:off x="719064" y="1340768"/>
            <a:ext cx="4717032" cy="3096344"/>
          </a:xfrm>
          <a:prstGeom prst="rect">
            <a:avLst/>
          </a:prstGeom>
          <a:noFill/>
          <a:ln w="12700">
            <a:noFill/>
            <a:miter lim="800000"/>
            <a:headEnd/>
            <a:tailEnd/>
          </a:ln>
          <a:effectLst/>
        </p:spPr>
        <p:txBody>
          <a:bodyPr lIns="90488" tIns="44450" rIns="90488" bIns="44450"/>
          <a:lstStyle/>
          <a:p>
            <a:pPr marL="342900" indent="-342900">
              <a:spcBef>
                <a:spcPct val="20000"/>
              </a:spcBef>
              <a:buClr>
                <a:srgbClr val="FF6600"/>
              </a:buClr>
            </a:pPr>
            <a:r>
              <a:rPr lang="en-GB" sz="2000" dirty="0">
                <a:latin typeface="+mn-lt"/>
              </a:rPr>
              <a:t>When there are different products </a:t>
            </a:r>
            <a:r>
              <a:rPr lang="en-GB" sz="2000" dirty="0" smtClean="0">
                <a:latin typeface="+mn-lt"/>
              </a:rPr>
              <a:t>with:</a:t>
            </a:r>
          </a:p>
          <a:p>
            <a:pPr marL="342900" indent="-342900">
              <a:spcBef>
                <a:spcPct val="20000"/>
              </a:spcBef>
              <a:buClr>
                <a:srgbClr val="FF6600"/>
              </a:buClr>
            </a:pPr>
            <a:endParaRPr lang="en-GB" sz="2000" dirty="0" smtClean="0">
              <a:latin typeface="+mn-lt"/>
            </a:endParaRPr>
          </a:p>
          <a:p>
            <a:pPr marL="800100" lvl="1" indent="-342900">
              <a:spcBef>
                <a:spcPct val="20000"/>
              </a:spcBef>
              <a:buClr>
                <a:schemeClr val="accent2">
                  <a:lumMod val="75000"/>
                </a:schemeClr>
              </a:buClr>
              <a:buFont typeface="Wingdings" pitchFamily="2" charset="2"/>
              <a:buChar char="§"/>
            </a:pPr>
            <a:r>
              <a:rPr lang="en-GB" sz="2000" dirty="0" smtClean="0">
                <a:latin typeface="+mn-lt"/>
              </a:rPr>
              <a:t>different </a:t>
            </a:r>
            <a:r>
              <a:rPr lang="en-GB" sz="2000" dirty="0">
                <a:latin typeface="+mn-lt"/>
              </a:rPr>
              <a:t>characteristics </a:t>
            </a:r>
            <a:endParaRPr lang="en-GB" sz="2000" dirty="0" smtClean="0">
              <a:latin typeface="+mn-lt"/>
            </a:endParaRPr>
          </a:p>
          <a:p>
            <a:pPr marL="1257300" lvl="2" indent="-342900">
              <a:spcBef>
                <a:spcPct val="20000"/>
              </a:spcBef>
              <a:buClr>
                <a:schemeClr val="accent2">
                  <a:lumMod val="75000"/>
                </a:schemeClr>
              </a:buClr>
              <a:buFont typeface="Wingdings" pitchFamily="2" charset="2"/>
              <a:buChar char="§"/>
            </a:pPr>
            <a:r>
              <a:rPr lang="en-GB" sz="1600" dirty="0" smtClean="0">
                <a:latin typeface="+mn-lt"/>
              </a:rPr>
              <a:t>e.g</a:t>
            </a:r>
            <a:r>
              <a:rPr lang="en-GB" sz="1600" dirty="0">
                <a:latin typeface="+mn-lt"/>
              </a:rPr>
              <a:t>. </a:t>
            </a:r>
            <a:r>
              <a:rPr lang="en-GB" sz="1600" dirty="0" smtClean="0">
                <a:latin typeface="+mn-lt"/>
              </a:rPr>
              <a:t>demand volatility/ value / volume / weight / shelf-life</a:t>
            </a:r>
            <a:r>
              <a:rPr lang="en-GB" sz="1600" dirty="0"/>
              <a:t> </a:t>
            </a:r>
            <a:r>
              <a:rPr lang="en-GB" sz="1600" dirty="0" smtClean="0">
                <a:latin typeface="+mn-lt"/>
              </a:rPr>
              <a:t>/ criticality, etc. </a:t>
            </a:r>
          </a:p>
          <a:p>
            <a:pPr marL="800100" lvl="1" indent="-342900">
              <a:spcBef>
                <a:spcPct val="20000"/>
              </a:spcBef>
              <a:buClr>
                <a:schemeClr val="accent2">
                  <a:lumMod val="75000"/>
                </a:schemeClr>
              </a:buClr>
              <a:buFont typeface="Wingdings" pitchFamily="2" charset="2"/>
              <a:buChar char="§"/>
            </a:pPr>
            <a:r>
              <a:rPr lang="en-GB" sz="2000" dirty="0" smtClean="0">
                <a:latin typeface="+mn-lt"/>
              </a:rPr>
              <a:t>different </a:t>
            </a:r>
            <a:r>
              <a:rPr lang="en-GB" sz="2000" dirty="0">
                <a:latin typeface="+mn-lt"/>
              </a:rPr>
              <a:t>service requirements </a:t>
            </a:r>
            <a:endParaRPr lang="en-GB" sz="2000" dirty="0" smtClean="0">
              <a:latin typeface="+mn-lt"/>
            </a:endParaRPr>
          </a:p>
          <a:p>
            <a:pPr marL="1257300" lvl="2" indent="-342900">
              <a:spcBef>
                <a:spcPct val="20000"/>
              </a:spcBef>
              <a:buClr>
                <a:schemeClr val="accent2">
                  <a:lumMod val="75000"/>
                </a:schemeClr>
              </a:buClr>
              <a:buFont typeface="Wingdings" pitchFamily="2" charset="2"/>
              <a:buChar char="§"/>
            </a:pPr>
            <a:r>
              <a:rPr lang="en-GB" sz="1600" dirty="0" smtClean="0">
                <a:latin typeface="+mn-lt"/>
              </a:rPr>
              <a:t>e.g. lead-time / </a:t>
            </a:r>
            <a:r>
              <a:rPr lang="en-GB" sz="1600" dirty="0">
                <a:latin typeface="+mn-lt"/>
              </a:rPr>
              <a:t>delivery </a:t>
            </a:r>
            <a:r>
              <a:rPr lang="en-GB" sz="1600" dirty="0" smtClean="0">
                <a:latin typeface="+mn-lt"/>
              </a:rPr>
              <a:t>frequency / order quantities, etc.</a:t>
            </a:r>
            <a:r>
              <a:rPr lang="en-GB" sz="1600" dirty="0">
                <a:latin typeface="+mn-lt"/>
              </a:rPr>
              <a:t/>
            </a:r>
            <a:br>
              <a:rPr lang="en-GB" sz="1600" dirty="0">
                <a:latin typeface="+mn-lt"/>
              </a:rPr>
            </a:br>
            <a:endParaRPr lang="en-GB" sz="2000" dirty="0">
              <a:latin typeface="+mn-lt"/>
            </a:endParaRPr>
          </a:p>
        </p:txBody>
      </p:sp>
      <p:sp>
        <p:nvSpPr>
          <p:cNvPr id="6" name="Rectangle 33"/>
          <p:cNvSpPr txBox="1">
            <a:spLocks noChangeArrowheads="1"/>
          </p:cNvSpPr>
          <p:nvPr/>
        </p:nvSpPr>
        <p:spPr>
          <a:xfrm>
            <a:off x="395536" y="271914"/>
            <a:ext cx="6563072" cy="571500"/>
          </a:xfrm>
          <a:prstGeom prst="rect">
            <a:avLst/>
          </a:prstGeom>
        </p:spPr>
        <p:txBody>
          <a:bodyPr/>
          <a:lstStyle>
            <a:defPPr>
              <a:defRPr lang="en-US"/>
            </a:defPPr>
            <a:lvl1pPr algn="ctr" eaLnBrk="0" hangingPunct="0">
              <a:defRPr sz="2800">
                <a:solidFill>
                  <a:schemeClr val="accent5">
                    <a:lumMod val="75000"/>
                  </a:schemeClr>
                </a:solidFill>
                <a:latin typeface="Tahoma" pitchFamily="34" charset="0"/>
                <a:ea typeface="+mj-ea"/>
                <a:cs typeface="+mj-cs"/>
              </a:defRPr>
            </a:lvl1pPr>
          </a:lstStyle>
          <a:p>
            <a:pPr algn="l"/>
            <a:r>
              <a:rPr lang="en-GB" sz="2400" dirty="0" smtClean="0"/>
              <a:t>1. A </a:t>
            </a:r>
            <a:r>
              <a:rPr lang="en-GB" sz="2400" dirty="0"/>
              <a:t>differentiated supply chain strategy</a:t>
            </a:r>
          </a:p>
        </p:txBody>
      </p:sp>
      <p:pic>
        <p:nvPicPr>
          <p:cNvPr id="76804" name="Picture 4" descr="http://www.everydaypeoplecartoons.com/cartoons/144.jpg">
            <a:hlinkClick r:id="rId3"/>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692696"/>
            <a:ext cx="2857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9064" y="4725144"/>
            <a:ext cx="7741368" cy="701731"/>
          </a:xfrm>
          <a:prstGeom prst="rect">
            <a:avLst/>
          </a:prstGeom>
        </p:spPr>
        <p:txBody>
          <a:bodyPr wrap="square">
            <a:spAutoFit/>
          </a:bodyPr>
          <a:lstStyle/>
          <a:p>
            <a:pPr marL="342900" indent="-342900">
              <a:spcBef>
                <a:spcPct val="20000"/>
              </a:spcBef>
              <a:buClr>
                <a:srgbClr val="FF6600"/>
              </a:buClr>
            </a:pPr>
            <a:r>
              <a:rPr lang="en-GB" dirty="0"/>
              <a:t>Managers need to decide </a:t>
            </a:r>
          </a:p>
          <a:p>
            <a:pPr marL="342900" indent="-342900">
              <a:spcBef>
                <a:spcPct val="20000"/>
              </a:spcBef>
              <a:buClr>
                <a:srgbClr val="FF6600"/>
              </a:buClr>
            </a:pPr>
            <a:r>
              <a:rPr lang="en-GB" i="1" dirty="0"/>
              <a:t>……….what is the right supply chain for each product-customer segment?</a:t>
            </a:r>
            <a:r>
              <a:rPr lang="en-GB" dirty="0"/>
              <a:t> </a:t>
            </a:r>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5573277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ChangeArrowheads="1"/>
          </p:cNvSpPr>
          <p:nvPr/>
        </p:nvSpPr>
        <p:spPr bwMode="auto">
          <a:xfrm>
            <a:off x="2878725" y="1672550"/>
            <a:ext cx="4114800" cy="4114800"/>
          </a:xfrm>
          <a:prstGeom prst="rect">
            <a:avLst/>
          </a:prstGeom>
          <a:noFill/>
          <a:ln w="9525">
            <a:solidFill>
              <a:schemeClr val="tx1"/>
            </a:solidFill>
            <a:miter lim="800000"/>
            <a:headEnd/>
            <a:tailEnd/>
          </a:ln>
          <a:effectLst/>
        </p:spPr>
        <p:txBody>
          <a:bodyPr wrap="none" anchor="ctr"/>
          <a:lstStyle/>
          <a:p>
            <a:endParaRPr lang="en-GB"/>
          </a:p>
        </p:txBody>
      </p:sp>
      <p:sp>
        <p:nvSpPr>
          <p:cNvPr id="717827" name="Freeform 3"/>
          <p:cNvSpPr>
            <a:spLocks/>
          </p:cNvSpPr>
          <p:nvPr/>
        </p:nvSpPr>
        <p:spPr bwMode="auto">
          <a:xfrm>
            <a:off x="2896188" y="1672550"/>
            <a:ext cx="4097337" cy="4097338"/>
          </a:xfrm>
          <a:custGeom>
            <a:avLst/>
            <a:gdLst/>
            <a:ahLst/>
            <a:cxnLst>
              <a:cxn ang="0">
                <a:pos x="0" y="2844"/>
              </a:cxn>
              <a:cxn ang="0">
                <a:pos x="2844" y="0"/>
              </a:cxn>
            </a:cxnLst>
            <a:rect l="0" t="0" r="r" b="b"/>
            <a:pathLst>
              <a:path w="2844" h="2844">
                <a:moveTo>
                  <a:pt x="0" y="2844"/>
                </a:moveTo>
                <a:cubicBezTo>
                  <a:pt x="144" y="444"/>
                  <a:pt x="420" y="0"/>
                  <a:pt x="2844" y="0"/>
                </a:cubicBezTo>
              </a:path>
            </a:pathLst>
          </a:custGeom>
          <a:noFill/>
          <a:ln w="38100" cmpd="sng">
            <a:solidFill>
              <a:srgbClr val="FF3300"/>
            </a:solidFill>
            <a:round/>
            <a:headEnd type="none" w="med" len="med"/>
            <a:tailEnd type="none" w="med" len="med"/>
          </a:ln>
          <a:effectLst/>
        </p:spPr>
        <p:txBody>
          <a:bodyPr wrap="none" anchor="ctr"/>
          <a:lstStyle/>
          <a:p>
            <a:endParaRPr lang="en-GB"/>
          </a:p>
        </p:txBody>
      </p:sp>
      <p:sp>
        <p:nvSpPr>
          <p:cNvPr id="717828" name="Freeform 4"/>
          <p:cNvSpPr>
            <a:spLocks/>
          </p:cNvSpPr>
          <p:nvPr/>
        </p:nvSpPr>
        <p:spPr bwMode="auto">
          <a:xfrm>
            <a:off x="2878725" y="2382163"/>
            <a:ext cx="881063" cy="3405187"/>
          </a:xfrm>
          <a:custGeom>
            <a:avLst/>
            <a:gdLst/>
            <a:ahLst/>
            <a:cxnLst>
              <a:cxn ang="0">
                <a:pos x="0" y="0"/>
              </a:cxn>
              <a:cxn ang="0">
                <a:pos x="792" y="0"/>
              </a:cxn>
              <a:cxn ang="0">
                <a:pos x="792" y="2364"/>
              </a:cxn>
            </a:cxnLst>
            <a:rect l="0" t="0" r="r" b="b"/>
            <a:pathLst>
              <a:path w="792" h="2364">
                <a:moveTo>
                  <a:pt x="0" y="0"/>
                </a:moveTo>
                <a:lnTo>
                  <a:pt x="792" y="0"/>
                </a:lnTo>
                <a:lnTo>
                  <a:pt x="792" y="2364"/>
                </a:lnTo>
              </a:path>
            </a:pathLst>
          </a:custGeom>
          <a:noFill/>
          <a:ln w="9525" cap="flat">
            <a:solidFill>
              <a:schemeClr val="tx1"/>
            </a:solidFill>
            <a:prstDash val="dash"/>
            <a:round/>
            <a:headEnd/>
            <a:tailEnd/>
          </a:ln>
          <a:effectLst/>
        </p:spPr>
        <p:txBody>
          <a:bodyPr wrap="none" anchor="ctr"/>
          <a:lstStyle/>
          <a:p>
            <a:endParaRPr lang="en-GB"/>
          </a:p>
        </p:txBody>
      </p:sp>
      <p:sp>
        <p:nvSpPr>
          <p:cNvPr id="717829" name="Text Box 5"/>
          <p:cNvSpPr txBox="1">
            <a:spLocks noChangeArrowheads="1"/>
          </p:cNvSpPr>
          <p:nvPr/>
        </p:nvSpPr>
        <p:spPr bwMode="auto">
          <a:xfrm>
            <a:off x="2272300" y="2255163"/>
            <a:ext cx="539750"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b="1">
                <a:latin typeface="Arial" charset="0"/>
              </a:rPr>
              <a:t>80%</a:t>
            </a:r>
          </a:p>
        </p:txBody>
      </p:sp>
      <p:sp>
        <p:nvSpPr>
          <p:cNvPr id="717830" name="Text Box 6"/>
          <p:cNvSpPr txBox="1">
            <a:spLocks noChangeArrowheads="1"/>
          </p:cNvSpPr>
          <p:nvPr/>
        </p:nvSpPr>
        <p:spPr bwMode="auto">
          <a:xfrm>
            <a:off x="3497850" y="5817513"/>
            <a:ext cx="539750"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b="1">
                <a:latin typeface="Arial" charset="0"/>
              </a:rPr>
              <a:t>20%</a:t>
            </a:r>
          </a:p>
        </p:txBody>
      </p:sp>
      <p:sp>
        <p:nvSpPr>
          <p:cNvPr id="717831" name="Rectangle 7"/>
          <p:cNvSpPr>
            <a:spLocks noGrp="1" noChangeArrowheads="1"/>
          </p:cNvSpPr>
          <p:nvPr>
            <p:ph type="title"/>
          </p:nvPr>
        </p:nvSpPr>
        <p:spPr>
          <a:xfrm>
            <a:off x="467544" y="404664"/>
            <a:ext cx="6192688" cy="742950"/>
          </a:xfrm>
          <a:noFill/>
          <a:ln/>
        </p:spPr>
        <p:txBody>
          <a:bodyPr>
            <a:normAutofit/>
          </a:bodyPr>
          <a:lstStyle/>
          <a:p>
            <a:r>
              <a:rPr lang="en-US" sz="3200" dirty="0" smtClean="0"/>
              <a:t>E.G. Consider demand volume ….</a:t>
            </a:r>
            <a:endParaRPr lang="en-US" sz="3200" dirty="0"/>
          </a:p>
        </p:txBody>
      </p:sp>
      <p:sp>
        <p:nvSpPr>
          <p:cNvPr id="717832" name="Text Box 8"/>
          <p:cNvSpPr txBox="1">
            <a:spLocks noChangeArrowheads="1"/>
          </p:cNvSpPr>
          <p:nvPr/>
        </p:nvSpPr>
        <p:spPr bwMode="auto">
          <a:xfrm rot="-5400000">
            <a:off x="1497600" y="2984618"/>
            <a:ext cx="1619250" cy="581025"/>
          </a:xfrm>
          <a:prstGeom prst="rect">
            <a:avLst/>
          </a:prstGeom>
          <a:noFill/>
          <a:ln w="9525">
            <a:noFill/>
            <a:miter lim="800000"/>
            <a:headEnd/>
            <a:tailEnd/>
          </a:ln>
          <a:effectLst/>
        </p:spPr>
        <p:txBody>
          <a:bodyPr>
            <a:spAutoFit/>
          </a:bodyPr>
          <a:lstStyle/>
          <a:p>
            <a:pPr eaLnBrk="0" hangingPunct="0">
              <a:spcBef>
                <a:spcPct val="0"/>
              </a:spcBef>
              <a:buClrTx/>
            </a:pPr>
            <a:r>
              <a:rPr lang="en-US" sz="1600" b="1" dirty="0">
                <a:latin typeface="Arial" charset="0"/>
              </a:rPr>
              <a:t>% of total</a:t>
            </a:r>
          </a:p>
          <a:p>
            <a:pPr eaLnBrk="0" hangingPunct="0">
              <a:spcBef>
                <a:spcPct val="0"/>
              </a:spcBef>
              <a:buClrTx/>
            </a:pPr>
            <a:r>
              <a:rPr lang="en-US" sz="1600" b="1" dirty="0">
                <a:latin typeface="Arial" charset="0"/>
              </a:rPr>
              <a:t>demand</a:t>
            </a:r>
          </a:p>
        </p:txBody>
      </p:sp>
      <p:sp>
        <p:nvSpPr>
          <p:cNvPr id="717833" name="Text Box 9"/>
          <p:cNvSpPr txBox="1">
            <a:spLocks noChangeArrowheads="1"/>
          </p:cNvSpPr>
          <p:nvPr/>
        </p:nvSpPr>
        <p:spPr bwMode="auto">
          <a:xfrm>
            <a:off x="4370975" y="5863550"/>
            <a:ext cx="1539875"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a:latin typeface="Arial" charset="0"/>
              </a:rPr>
              <a:t>% of products</a:t>
            </a:r>
          </a:p>
        </p:txBody>
      </p:sp>
      <p:sp>
        <p:nvSpPr>
          <p:cNvPr id="717834" name="Text Box 10"/>
          <p:cNvSpPr txBox="1">
            <a:spLocks noChangeArrowheads="1"/>
          </p:cNvSpPr>
          <p:nvPr/>
        </p:nvSpPr>
        <p:spPr bwMode="auto">
          <a:xfrm>
            <a:off x="3096213" y="3766463"/>
            <a:ext cx="717550" cy="366712"/>
          </a:xfrm>
          <a:prstGeom prst="rect">
            <a:avLst/>
          </a:prstGeom>
          <a:noFill/>
          <a:ln w="9525">
            <a:noFill/>
            <a:miter lim="800000"/>
            <a:headEnd/>
            <a:tailEnd/>
          </a:ln>
          <a:effectLst/>
        </p:spPr>
        <p:txBody>
          <a:bodyPr wrap="none">
            <a:spAutoFit/>
          </a:bodyPr>
          <a:lstStyle/>
          <a:p>
            <a:pPr marL="190500" indent="-190500" algn="l" eaLnBrk="0" hangingPunct="0">
              <a:spcBef>
                <a:spcPct val="0"/>
              </a:spcBef>
              <a:buClrTx/>
            </a:pPr>
            <a:r>
              <a:rPr lang="en-US" b="1">
                <a:latin typeface="Arial" charset="0"/>
              </a:rPr>
              <a:t>Lean</a:t>
            </a:r>
          </a:p>
        </p:txBody>
      </p:sp>
      <p:sp>
        <p:nvSpPr>
          <p:cNvPr id="717835" name="Rectangle 11"/>
          <p:cNvSpPr>
            <a:spLocks noChangeArrowheads="1"/>
          </p:cNvSpPr>
          <p:nvPr/>
        </p:nvSpPr>
        <p:spPr bwMode="auto">
          <a:xfrm>
            <a:off x="531817" y="4921984"/>
            <a:ext cx="2590800" cy="1015663"/>
          </a:xfrm>
          <a:prstGeom prst="rect">
            <a:avLst/>
          </a:prstGeom>
          <a:noFill/>
          <a:ln w="9525">
            <a:noFill/>
            <a:miter lim="800000"/>
            <a:headEnd/>
            <a:tailEnd/>
          </a:ln>
          <a:effectLst/>
        </p:spPr>
        <p:txBody>
          <a:bodyPr>
            <a:spAutoFit/>
          </a:bodyPr>
          <a:lstStyle/>
          <a:p>
            <a:pPr marL="190500" indent="-190500" algn="l" eaLnBrk="0" hangingPunct="0">
              <a:spcBef>
                <a:spcPct val="0"/>
              </a:spcBef>
              <a:buClrTx/>
              <a:buFontTx/>
              <a:buChar char="•"/>
            </a:pPr>
            <a:r>
              <a:rPr lang="en-US" sz="1200" dirty="0">
                <a:latin typeface="Arial" charset="0"/>
              </a:rPr>
              <a:t>Make </a:t>
            </a:r>
            <a:r>
              <a:rPr lang="en-US" sz="1200" dirty="0" smtClean="0">
                <a:latin typeface="Arial" charset="0"/>
              </a:rPr>
              <a:t>&amp; distribute to </a:t>
            </a:r>
            <a:r>
              <a:rPr lang="en-US" sz="1200" dirty="0">
                <a:latin typeface="Arial" charset="0"/>
              </a:rPr>
              <a:t>forecast</a:t>
            </a:r>
          </a:p>
          <a:p>
            <a:pPr marL="190500" indent="-190500" algn="l" eaLnBrk="0" hangingPunct="0">
              <a:spcBef>
                <a:spcPct val="0"/>
              </a:spcBef>
              <a:buClrTx/>
              <a:buFontTx/>
              <a:buChar char="•"/>
            </a:pPr>
            <a:r>
              <a:rPr lang="en-US" sz="1200" dirty="0">
                <a:latin typeface="Arial" charset="0"/>
              </a:rPr>
              <a:t>Low priority in </a:t>
            </a:r>
            <a:r>
              <a:rPr lang="en-US" sz="1200" dirty="0" smtClean="0">
                <a:latin typeface="Arial" charset="0"/>
              </a:rPr>
              <a:t> production </a:t>
            </a:r>
            <a:r>
              <a:rPr lang="en-US" sz="1200" dirty="0">
                <a:latin typeface="Arial" charset="0"/>
              </a:rPr>
              <a:t>schedule</a:t>
            </a:r>
          </a:p>
          <a:p>
            <a:pPr marL="190500" indent="-190500" algn="l" eaLnBrk="0" hangingPunct="0">
              <a:spcBef>
                <a:spcPct val="0"/>
              </a:spcBef>
              <a:buClrTx/>
              <a:buFontTx/>
              <a:buChar char="•"/>
            </a:pPr>
            <a:r>
              <a:rPr lang="en-US" sz="1200" dirty="0">
                <a:latin typeface="Arial" charset="0"/>
              </a:rPr>
              <a:t>Focus on efficiency</a:t>
            </a:r>
          </a:p>
          <a:p>
            <a:pPr marL="190500" indent="-190500" algn="l" eaLnBrk="0" hangingPunct="0">
              <a:spcBef>
                <a:spcPct val="0"/>
              </a:spcBef>
              <a:buClrTx/>
              <a:buFontTx/>
              <a:buChar char="•"/>
            </a:pPr>
            <a:r>
              <a:rPr lang="en-US" sz="1200" dirty="0">
                <a:latin typeface="Arial" charset="0"/>
              </a:rPr>
              <a:t>Seek economies </a:t>
            </a:r>
            <a:r>
              <a:rPr lang="en-US" sz="1200" dirty="0" smtClean="0">
                <a:latin typeface="Arial" charset="0"/>
              </a:rPr>
              <a:t>of scale</a:t>
            </a:r>
            <a:endParaRPr lang="en-US" sz="1200" dirty="0">
              <a:latin typeface="Arial" charset="0"/>
            </a:endParaRPr>
          </a:p>
        </p:txBody>
      </p:sp>
      <p:sp>
        <p:nvSpPr>
          <p:cNvPr id="717836" name="Text Box 12"/>
          <p:cNvSpPr txBox="1">
            <a:spLocks noChangeArrowheads="1"/>
          </p:cNvSpPr>
          <p:nvPr/>
        </p:nvSpPr>
        <p:spPr bwMode="auto">
          <a:xfrm>
            <a:off x="4240800" y="2671088"/>
            <a:ext cx="742950" cy="366712"/>
          </a:xfrm>
          <a:prstGeom prst="rect">
            <a:avLst/>
          </a:prstGeom>
          <a:noFill/>
          <a:ln w="9525">
            <a:noFill/>
            <a:miter lim="800000"/>
            <a:headEnd/>
            <a:tailEnd/>
          </a:ln>
          <a:effectLst/>
        </p:spPr>
        <p:txBody>
          <a:bodyPr wrap="none">
            <a:spAutoFit/>
          </a:bodyPr>
          <a:lstStyle/>
          <a:p>
            <a:pPr marL="190500" indent="-190500" algn="l" eaLnBrk="0" hangingPunct="0">
              <a:spcBef>
                <a:spcPct val="0"/>
              </a:spcBef>
              <a:buClrTx/>
            </a:pPr>
            <a:r>
              <a:rPr lang="en-US" b="1">
                <a:latin typeface="Arial" charset="0"/>
              </a:rPr>
              <a:t>Agile</a:t>
            </a:r>
          </a:p>
        </p:txBody>
      </p:sp>
      <p:sp>
        <p:nvSpPr>
          <p:cNvPr id="717837" name="Line 13"/>
          <p:cNvSpPr>
            <a:spLocks noChangeShapeType="1"/>
          </p:cNvSpPr>
          <p:nvPr/>
        </p:nvSpPr>
        <p:spPr bwMode="auto">
          <a:xfrm flipV="1">
            <a:off x="2307225" y="4149050"/>
            <a:ext cx="971550" cy="742950"/>
          </a:xfrm>
          <a:prstGeom prst="line">
            <a:avLst/>
          </a:prstGeom>
          <a:noFill/>
          <a:ln w="9525">
            <a:solidFill>
              <a:schemeClr val="tx1"/>
            </a:solidFill>
            <a:round/>
            <a:headEnd/>
            <a:tailEnd/>
          </a:ln>
          <a:effectLst/>
        </p:spPr>
        <p:txBody>
          <a:bodyPr wrap="none" anchor="ctr"/>
          <a:lstStyle/>
          <a:p>
            <a:endParaRPr lang="en-GB"/>
          </a:p>
        </p:txBody>
      </p:sp>
      <p:sp>
        <p:nvSpPr>
          <p:cNvPr id="717838" name="Rectangle 14"/>
          <p:cNvSpPr>
            <a:spLocks noChangeArrowheads="1"/>
          </p:cNvSpPr>
          <p:nvPr/>
        </p:nvSpPr>
        <p:spPr bwMode="auto">
          <a:xfrm>
            <a:off x="4240800" y="3082250"/>
            <a:ext cx="2616200" cy="1200329"/>
          </a:xfrm>
          <a:prstGeom prst="rect">
            <a:avLst/>
          </a:prstGeom>
          <a:noFill/>
          <a:ln w="9525">
            <a:noFill/>
            <a:miter lim="800000"/>
            <a:headEnd/>
            <a:tailEnd/>
          </a:ln>
          <a:effectLst/>
        </p:spPr>
        <p:txBody>
          <a:bodyPr>
            <a:spAutoFit/>
          </a:bodyPr>
          <a:lstStyle/>
          <a:p>
            <a:pPr marL="190500" indent="-190500" algn="l" eaLnBrk="0" hangingPunct="0">
              <a:spcBef>
                <a:spcPct val="0"/>
              </a:spcBef>
              <a:buClrTx/>
              <a:buFontTx/>
              <a:buChar char="•"/>
            </a:pPr>
            <a:r>
              <a:rPr lang="en-US" sz="1200" dirty="0">
                <a:latin typeface="Arial" charset="0"/>
              </a:rPr>
              <a:t>Forecast for capacity, execute to demand</a:t>
            </a:r>
          </a:p>
          <a:p>
            <a:pPr marL="190500" indent="-190500" algn="l" eaLnBrk="0" hangingPunct="0">
              <a:spcBef>
                <a:spcPct val="0"/>
              </a:spcBef>
              <a:buClrTx/>
              <a:buFontTx/>
              <a:buChar char="•"/>
            </a:pPr>
            <a:r>
              <a:rPr lang="en-US" sz="1200" dirty="0">
                <a:latin typeface="Arial" charset="0"/>
              </a:rPr>
              <a:t>Make to order</a:t>
            </a:r>
          </a:p>
          <a:p>
            <a:pPr marL="190500" indent="-190500" algn="l" eaLnBrk="0" hangingPunct="0">
              <a:spcBef>
                <a:spcPct val="0"/>
              </a:spcBef>
              <a:buClrTx/>
              <a:buFontTx/>
              <a:buChar char="•"/>
            </a:pPr>
            <a:r>
              <a:rPr lang="en-US" sz="1200" dirty="0">
                <a:latin typeface="Arial" charset="0"/>
              </a:rPr>
              <a:t>High priority in production schedule</a:t>
            </a:r>
          </a:p>
          <a:p>
            <a:pPr marL="190500" indent="-190500" algn="l" eaLnBrk="0" hangingPunct="0">
              <a:spcBef>
                <a:spcPct val="0"/>
              </a:spcBef>
              <a:buClrTx/>
              <a:buFontTx/>
              <a:buChar char="•"/>
            </a:pPr>
            <a:r>
              <a:rPr lang="en-US" sz="1200" dirty="0">
                <a:latin typeface="Arial" charset="0"/>
              </a:rPr>
              <a:t>Hold inventory in generic form</a:t>
            </a: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6096184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106809" y="1500434"/>
            <a:ext cx="4390778" cy="4602162"/>
          </a:xfrm>
          <a:prstGeom prst="rect">
            <a:avLst/>
          </a:prstGeom>
          <a:noFill/>
          <a:ln w="9525">
            <a:noFill/>
            <a:miter lim="800000"/>
            <a:headEnd/>
            <a:tailEnd/>
          </a:ln>
          <a:effectLst/>
        </p:spPr>
        <p:txBody>
          <a:bodyPr/>
          <a:lstStyle/>
          <a:p>
            <a:pPr algn="r" eaLnBrk="0" hangingPunct="0">
              <a:lnSpc>
                <a:spcPct val="150000"/>
              </a:lnSpc>
              <a:buClr>
                <a:srgbClr val="FFFF00"/>
              </a:buClr>
              <a:buSzPct val="75000"/>
            </a:pPr>
            <a:r>
              <a:rPr kumimoji="1" lang="en-GB" sz="2400" b="1" dirty="0">
                <a:solidFill>
                  <a:srgbClr val="007FAC"/>
                </a:solidFill>
                <a:latin typeface="Arial" charset="0"/>
              </a:rPr>
              <a:t>Lean</a:t>
            </a:r>
            <a:r>
              <a:rPr kumimoji="1" lang="en-GB" sz="2400" b="1" dirty="0">
                <a:effectLst>
                  <a:outerShdw blurRad="38100" dist="38100" dir="2700000" algn="tl">
                    <a:srgbClr val="C0C0C0"/>
                  </a:outerShdw>
                </a:effectLst>
                <a:latin typeface="Arial" charset="0"/>
              </a:rPr>
              <a:t> </a:t>
            </a:r>
          </a:p>
          <a:p>
            <a:pPr algn="r" eaLnBrk="0" hangingPunct="0">
              <a:lnSpc>
                <a:spcPct val="150000"/>
              </a:lnSpc>
              <a:buClr>
                <a:srgbClr val="FF0000"/>
              </a:buClr>
              <a:buSzPct val="90000"/>
            </a:pPr>
            <a:r>
              <a:rPr lang="en-GB" dirty="0">
                <a:solidFill>
                  <a:schemeClr val="tx2"/>
                </a:solidFill>
              </a:rPr>
              <a:t>“having no surplus flesh or bulk”</a:t>
            </a:r>
          </a:p>
          <a:p>
            <a:pPr algn="r" eaLnBrk="0" hangingPunct="0">
              <a:lnSpc>
                <a:spcPct val="150000"/>
              </a:lnSpc>
              <a:buClr>
                <a:srgbClr val="FF0000"/>
              </a:buClr>
              <a:buSzPct val="90000"/>
            </a:pPr>
            <a:r>
              <a:rPr kumimoji="1" lang="en-GB" dirty="0" smtClean="0">
                <a:latin typeface="Arial" charset="0"/>
              </a:rPr>
              <a:t>Waste elimination</a:t>
            </a:r>
          </a:p>
          <a:p>
            <a:pPr algn="r" eaLnBrk="0" hangingPunct="0">
              <a:lnSpc>
                <a:spcPct val="150000"/>
              </a:lnSpc>
              <a:buClr>
                <a:srgbClr val="FF0000"/>
              </a:buClr>
              <a:buSzPct val="90000"/>
            </a:pPr>
            <a:r>
              <a:rPr kumimoji="1" lang="en-GB" dirty="0" smtClean="0">
                <a:latin typeface="Arial" charset="0"/>
              </a:rPr>
              <a:t>Robust processes</a:t>
            </a:r>
            <a:endParaRPr kumimoji="1" lang="en-GB" dirty="0">
              <a:latin typeface="Arial" charset="0"/>
            </a:endParaRPr>
          </a:p>
          <a:p>
            <a:pPr algn="r" eaLnBrk="0" hangingPunct="0">
              <a:lnSpc>
                <a:spcPct val="150000"/>
              </a:lnSpc>
              <a:buClr>
                <a:srgbClr val="FF0000"/>
              </a:buClr>
              <a:buSzPct val="90000"/>
            </a:pPr>
            <a:r>
              <a:rPr kumimoji="1" lang="en-GB" dirty="0">
                <a:latin typeface="Arial" charset="0"/>
              </a:rPr>
              <a:t>Minimisation of inventory and WIP</a:t>
            </a:r>
          </a:p>
          <a:p>
            <a:pPr algn="r" eaLnBrk="0" hangingPunct="0">
              <a:lnSpc>
                <a:spcPct val="150000"/>
              </a:lnSpc>
              <a:buClr>
                <a:srgbClr val="FF0000"/>
              </a:buClr>
              <a:buSzPct val="90000"/>
            </a:pPr>
            <a:r>
              <a:rPr kumimoji="1" lang="en-GB" dirty="0">
                <a:latin typeface="Arial" charset="0"/>
              </a:rPr>
              <a:t>Cost transparency in the supply chain</a:t>
            </a:r>
          </a:p>
          <a:p>
            <a:pPr algn="r" eaLnBrk="0" hangingPunct="0">
              <a:lnSpc>
                <a:spcPct val="150000"/>
              </a:lnSpc>
              <a:buClr>
                <a:srgbClr val="FF0000"/>
              </a:buClr>
              <a:buSzPct val="90000"/>
            </a:pPr>
            <a:r>
              <a:rPr kumimoji="1" lang="en-GB" dirty="0">
                <a:latin typeface="Arial" charset="0"/>
              </a:rPr>
              <a:t>Multi skilled workers</a:t>
            </a:r>
          </a:p>
          <a:p>
            <a:pPr algn="r" eaLnBrk="0" hangingPunct="0">
              <a:lnSpc>
                <a:spcPct val="150000"/>
              </a:lnSpc>
              <a:buClr>
                <a:srgbClr val="FF0000"/>
              </a:buClr>
              <a:buSzPct val="90000"/>
            </a:pPr>
            <a:r>
              <a:rPr kumimoji="1" lang="en-GB" dirty="0">
                <a:latin typeface="Arial" charset="0"/>
              </a:rPr>
              <a:t>Reduced change-over times</a:t>
            </a:r>
          </a:p>
          <a:p>
            <a:pPr algn="r" eaLnBrk="0" hangingPunct="0">
              <a:lnSpc>
                <a:spcPct val="150000"/>
              </a:lnSpc>
              <a:buClr>
                <a:srgbClr val="FF0000"/>
              </a:buClr>
              <a:buSzPct val="90000"/>
            </a:pPr>
            <a:r>
              <a:rPr kumimoji="1" lang="en-GB" dirty="0">
                <a:latin typeface="Arial" charset="0"/>
              </a:rPr>
              <a:t>Continuous </a:t>
            </a:r>
            <a:r>
              <a:rPr kumimoji="1" lang="en-GB" dirty="0" smtClean="0">
                <a:latin typeface="Arial" charset="0"/>
              </a:rPr>
              <a:t>improvement</a:t>
            </a:r>
            <a:endParaRPr kumimoji="1" lang="en-GB" sz="1900" dirty="0" smtClean="0">
              <a:latin typeface="Arial" charset="0"/>
            </a:endParaRPr>
          </a:p>
          <a:p>
            <a:pPr algn="r" eaLnBrk="0" hangingPunct="0">
              <a:lnSpc>
                <a:spcPct val="90000"/>
              </a:lnSpc>
              <a:buClr>
                <a:srgbClr val="FF0000"/>
              </a:buClr>
              <a:buSzPct val="90000"/>
            </a:pPr>
            <a:endParaRPr kumimoji="1" lang="en-GB" sz="1050" dirty="0">
              <a:latin typeface="Arial" charset="0"/>
            </a:endParaRPr>
          </a:p>
          <a:p>
            <a:pPr algn="r" eaLnBrk="0" hangingPunct="0">
              <a:lnSpc>
                <a:spcPct val="90000"/>
              </a:lnSpc>
              <a:buClr>
                <a:srgbClr val="FF0000"/>
              </a:buClr>
              <a:buSzPct val="90000"/>
            </a:pPr>
            <a:r>
              <a:rPr kumimoji="1" lang="en-GB" sz="2000" dirty="0">
                <a:solidFill>
                  <a:srgbClr val="007FAC"/>
                </a:solidFill>
                <a:latin typeface="Arial" charset="0"/>
              </a:rPr>
              <a:t>Physically </a:t>
            </a:r>
            <a:r>
              <a:rPr kumimoji="1" lang="en-GB" sz="2000" dirty="0" smtClean="0">
                <a:solidFill>
                  <a:srgbClr val="007FAC"/>
                </a:solidFill>
                <a:latin typeface="Arial" charset="0"/>
              </a:rPr>
              <a:t>Efficient</a:t>
            </a:r>
            <a:endParaRPr kumimoji="1" lang="en-US" sz="2000" dirty="0">
              <a:solidFill>
                <a:srgbClr val="007FAC"/>
              </a:solidFill>
              <a:latin typeface="Arial" charset="0"/>
            </a:endParaRPr>
          </a:p>
        </p:txBody>
      </p:sp>
      <p:sp>
        <p:nvSpPr>
          <p:cNvPr id="792579" name="Rectangle 3"/>
          <p:cNvSpPr>
            <a:spLocks noChangeArrowheads="1"/>
          </p:cNvSpPr>
          <p:nvPr/>
        </p:nvSpPr>
        <p:spPr bwMode="auto">
          <a:xfrm>
            <a:off x="4283968" y="1523012"/>
            <a:ext cx="4140200" cy="4448846"/>
          </a:xfrm>
          <a:prstGeom prst="rect">
            <a:avLst/>
          </a:prstGeom>
          <a:noFill/>
          <a:ln w="9525">
            <a:noFill/>
            <a:miter lim="800000"/>
            <a:headEnd/>
            <a:tailEnd/>
          </a:ln>
          <a:effectLst/>
        </p:spPr>
        <p:txBody>
          <a:bodyPr/>
          <a:lstStyle/>
          <a:p>
            <a:pPr marL="342900" indent="-342900" algn="l" eaLnBrk="0" hangingPunct="0">
              <a:lnSpc>
                <a:spcPct val="150000"/>
              </a:lnSpc>
              <a:buClr>
                <a:srgbClr val="FFFF00"/>
              </a:buClr>
              <a:buSzPct val="75000"/>
              <a:buFont typeface="Wingdings" pitchFamily="2" charset="2"/>
              <a:buNone/>
            </a:pPr>
            <a:r>
              <a:rPr kumimoji="1" lang="en-GB" sz="2400" b="1" dirty="0" smtClean="0">
                <a:effectLst>
                  <a:outerShdw blurRad="38100" dist="38100" dir="2700000" algn="tl">
                    <a:srgbClr val="C0C0C0"/>
                  </a:outerShdw>
                </a:effectLst>
                <a:latin typeface="Arial" charset="0"/>
              </a:rPr>
              <a:t>    </a:t>
            </a:r>
            <a:r>
              <a:rPr kumimoji="1" lang="en-GB" sz="2400" b="1" dirty="0" smtClean="0">
                <a:solidFill>
                  <a:srgbClr val="007FAC"/>
                </a:solidFill>
                <a:latin typeface="Arial" charset="0"/>
              </a:rPr>
              <a:t>Agile </a:t>
            </a:r>
            <a:endParaRPr kumimoji="1" lang="en-GB" sz="2400" b="1" dirty="0">
              <a:solidFill>
                <a:srgbClr val="007FAC"/>
              </a:solidFill>
              <a:latin typeface="Arial" charset="0"/>
            </a:endParaRPr>
          </a:p>
          <a:p>
            <a:pPr marL="342900" indent="-342900" eaLnBrk="0" hangingPunct="0">
              <a:lnSpc>
                <a:spcPct val="150000"/>
              </a:lnSpc>
              <a:buClr>
                <a:srgbClr val="FF0000"/>
              </a:buClr>
              <a:buSzPct val="95000"/>
              <a:buFont typeface="Wingdings" pitchFamily="2" charset="2"/>
              <a:buChar char="§"/>
            </a:pPr>
            <a:r>
              <a:rPr lang="en-GB" dirty="0">
                <a:solidFill>
                  <a:schemeClr val="tx2"/>
                </a:solidFill>
              </a:rPr>
              <a:t>“quick in movement : nimble” </a:t>
            </a:r>
            <a:endParaRPr lang="en-US" dirty="0">
              <a:solidFill>
                <a:schemeClr val="tx2"/>
              </a:solidFill>
            </a:endParaRPr>
          </a:p>
          <a:p>
            <a:pPr marL="342900" indent="-342900" algn="l" eaLnBrk="0" hangingPunct="0">
              <a:lnSpc>
                <a:spcPct val="150000"/>
              </a:lnSpc>
              <a:buClr>
                <a:srgbClr val="FF0000"/>
              </a:buClr>
              <a:buSzPct val="95000"/>
              <a:buFont typeface="Wingdings" pitchFamily="2" charset="2"/>
              <a:buChar char="§"/>
            </a:pPr>
            <a:r>
              <a:rPr kumimoji="1" lang="en-GB" dirty="0" smtClean="0">
                <a:latin typeface="Arial" charset="0"/>
              </a:rPr>
              <a:t>Quick response -velocity</a:t>
            </a:r>
            <a:endParaRPr kumimoji="1" lang="en-GB" dirty="0">
              <a:latin typeface="Arial" charset="0"/>
            </a:endParaRPr>
          </a:p>
          <a:p>
            <a:pPr marL="342900" indent="-342900" algn="l" eaLnBrk="0" hangingPunct="0">
              <a:lnSpc>
                <a:spcPct val="150000"/>
              </a:lnSpc>
              <a:buClr>
                <a:srgbClr val="FF0000"/>
              </a:buClr>
              <a:buSzPct val="95000"/>
              <a:buFont typeface="Wingdings" pitchFamily="2" charset="2"/>
              <a:buChar char="§"/>
            </a:pPr>
            <a:r>
              <a:rPr kumimoji="1" lang="en-GB" dirty="0" smtClean="0">
                <a:latin typeface="Arial" charset="0"/>
              </a:rPr>
              <a:t>Flexible processes</a:t>
            </a:r>
            <a:endParaRPr kumimoji="1" lang="en-GB" dirty="0">
              <a:latin typeface="Arial" charset="0"/>
            </a:endParaRPr>
          </a:p>
          <a:p>
            <a:pPr marL="342900" indent="-342900" algn="l" eaLnBrk="0" hangingPunct="0">
              <a:lnSpc>
                <a:spcPct val="150000"/>
              </a:lnSpc>
              <a:buClr>
                <a:srgbClr val="FF0000"/>
              </a:buClr>
              <a:buSzPct val="95000"/>
              <a:buFont typeface="Wingdings" pitchFamily="2" charset="2"/>
              <a:buChar char="§"/>
            </a:pPr>
            <a:r>
              <a:rPr kumimoji="1" lang="en-GB" dirty="0">
                <a:latin typeface="Arial" charset="0"/>
              </a:rPr>
              <a:t>Customised service</a:t>
            </a:r>
          </a:p>
          <a:p>
            <a:pPr marL="342900" indent="-342900" eaLnBrk="0" hangingPunct="0">
              <a:lnSpc>
                <a:spcPct val="150000"/>
              </a:lnSpc>
              <a:buClr>
                <a:srgbClr val="FF0000"/>
              </a:buClr>
              <a:buSzPct val="95000"/>
              <a:buFont typeface="Wingdings" pitchFamily="2" charset="2"/>
              <a:buChar char="§"/>
            </a:pPr>
            <a:r>
              <a:rPr kumimoji="1" lang="en-GB" dirty="0" smtClean="0">
                <a:latin typeface="Arial" charset="0"/>
              </a:rPr>
              <a:t>End-to-end Visibility </a:t>
            </a:r>
          </a:p>
          <a:p>
            <a:pPr marL="342900" indent="-342900" eaLnBrk="0" hangingPunct="0">
              <a:lnSpc>
                <a:spcPct val="150000"/>
              </a:lnSpc>
              <a:buClr>
                <a:srgbClr val="FF0000"/>
              </a:buClr>
              <a:buSzPct val="95000"/>
              <a:buFont typeface="Wingdings" pitchFamily="2" charset="2"/>
              <a:buChar char="§"/>
            </a:pPr>
            <a:r>
              <a:rPr kumimoji="1" lang="en-GB" dirty="0" smtClean="0">
                <a:latin typeface="Arial" charset="0"/>
              </a:rPr>
              <a:t>Postponement </a:t>
            </a:r>
            <a:r>
              <a:rPr kumimoji="1" lang="en-GB" dirty="0">
                <a:latin typeface="Arial" charset="0"/>
              </a:rPr>
              <a:t>of final configuration</a:t>
            </a:r>
          </a:p>
          <a:p>
            <a:pPr marL="342900" indent="-342900" algn="l" eaLnBrk="0" hangingPunct="0">
              <a:lnSpc>
                <a:spcPct val="150000"/>
              </a:lnSpc>
              <a:buClr>
                <a:srgbClr val="FF0000"/>
              </a:buClr>
              <a:buSzPct val="95000"/>
              <a:buFont typeface="Wingdings" pitchFamily="2" charset="2"/>
              <a:buChar char="§"/>
            </a:pPr>
            <a:r>
              <a:rPr kumimoji="1" lang="en-GB" dirty="0">
                <a:latin typeface="Arial" charset="0"/>
              </a:rPr>
              <a:t>Synchronised </a:t>
            </a:r>
            <a:r>
              <a:rPr kumimoji="1" lang="en-GB" dirty="0" smtClean="0">
                <a:latin typeface="Arial" charset="0"/>
              </a:rPr>
              <a:t>with </a:t>
            </a:r>
            <a:r>
              <a:rPr kumimoji="1" lang="en-GB" dirty="0">
                <a:latin typeface="Arial" charset="0"/>
              </a:rPr>
              <a:t>true </a:t>
            </a:r>
            <a:r>
              <a:rPr kumimoji="1" lang="en-GB" dirty="0" smtClean="0">
                <a:latin typeface="Arial" charset="0"/>
              </a:rPr>
              <a:t>demand</a:t>
            </a:r>
            <a:endParaRPr kumimoji="1" lang="en-GB" dirty="0">
              <a:latin typeface="Arial" charset="0"/>
            </a:endParaRPr>
          </a:p>
          <a:p>
            <a:pPr marL="342900" indent="-342900" algn="l" eaLnBrk="0" hangingPunct="0">
              <a:lnSpc>
                <a:spcPct val="150000"/>
              </a:lnSpc>
              <a:buClr>
                <a:srgbClr val="FF0000"/>
              </a:buClr>
              <a:buSzPct val="95000"/>
              <a:buFont typeface="Wingdings" pitchFamily="2" charset="2"/>
              <a:buChar char="§"/>
            </a:pPr>
            <a:r>
              <a:rPr kumimoji="1" lang="en-GB" dirty="0">
                <a:latin typeface="Arial" charset="0"/>
              </a:rPr>
              <a:t>Value </a:t>
            </a:r>
            <a:r>
              <a:rPr kumimoji="1" lang="en-GB" dirty="0" smtClean="0">
                <a:latin typeface="Arial" charset="0"/>
              </a:rPr>
              <a:t>creation</a:t>
            </a:r>
          </a:p>
          <a:p>
            <a:pPr marL="342900" indent="-342900" algn="l" eaLnBrk="0" hangingPunct="0">
              <a:lnSpc>
                <a:spcPct val="150000"/>
              </a:lnSpc>
              <a:buClr>
                <a:srgbClr val="FF0000"/>
              </a:buClr>
              <a:buSzPct val="95000"/>
              <a:buFont typeface="Wingdings" pitchFamily="2" charset="2"/>
              <a:buChar char="§"/>
            </a:pPr>
            <a:r>
              <a:rPr kumimoji="1" lang="en-GB" sz="2000" dirty="0" smtClean="0">
                <a:solidFill>
                  <a:srgbClr val="007FAC"/>
                </a:solidFill>
                <a:latin typeface="Arial" charset="0"/>
              </a:rPr>
              <a:t>Market </a:t>
            </a:r>
            <a:r>
              <a:rPr kumimoji="1" lang="en-GB" sz="2000" dirty="0">
                <a:solidFill>
                  <a:srgbClr val="007FAC"/>
                </a:solidFill>
                <a:latin typeface="Arial" charset="0"/>
              </a:rPr>
              <a:t>Responsive</a:t>
            </a:r>
            <a:endParaRPr kumimoji="1" lang="en-US" sz="2000" dirty="0">
              <a:solidFill>
                <a:srgbClr val="007FAC"/>
              </a:solidFill>
              <a:latin typeface="Arial" charset="0"/>
            </a:endParaRPr>
          </a:p>
        </p:txBody>
      </p:sp>
      <p:sp>
        <p:nvSpPr>
          <p:cNvPr id="2" name="Rectangle 1"/>
          <p:cNvSpPr/>
          <p:nvPr/>
        </p:nvSpPr>
        <p:spPr>
          <a:xfrm>
            <a:off x="755576" y="548680"/>
            <a:ext cx="5598492" cy="584775"/>
          </a:xfrm>
          <a:prstGeom prst="rect">
            <a:avLst/>
          </a:prstGeom>
        </p:spPr>
        <p:txBody>
          <a:bodyPr vert="horz" lIns="91440" tIns="45720" rIns="91440" bIns="45720" rtlCol="0" anchor="ctr">
            <a:noAutofit/>
          </a:bodyPr>
          <a:lstStyle/>
          <a:p>
            <a:pPr>
              <a:spcBef>
                <a:spcPct val="0"/>
              </a:spcBef>
            </a:pPr>
            <a:r>
              <a:rPr lang="en-GB" sz="3200" dirty="0" smtClean="0">
                <a:solidFill>
                  <a:srgbClr val="0041C4"/>
                </a:solidFill>
                <a:latin typeface="+mj-lt"/>
                <a:ea typeface="+mj-ea"/>
                <a:cs typeface="+mj-cs"/>
              </a:rPr>
              <a:t>Two Supply Chain strategies </a:t>
            </a:r>
          </a:p>
          <a:p>
            <a:pPr>
              <a:spcBef>
                <a:spcPct val="0"/>
              </a:spcBef>
            </a:pPr>
            <a:r>
              <a:rPr lang="en-GB" sz="2000" dirty="0" smtClean="0">
                <a:solidFill>
                  <a:srgbClr val="0041C4"/>
                </a:solidFill>
                <a:latin typeface="+mj-lt"/>
                <a:ea typeface="+mj-ea"/>
                <a:cs typeface="+mj-cs"/>
              </a:rPr>
              <a:t>(NOT mutually exclusive!)</a:t>
            </a:r>
            <a:endParaRPr lang="en-GB" sz="2000" dirty="0">
              <a:solidFill>
                <a:srgbClr val="0041C4"/>
              </a:solidFill>
              <a:latin typeface="+mj-lt"/>
              <a:ea typeface="+mj-ea"/>
              <a:cs typeface="+mj-cs"/>
            </a:endParaRPr>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23247476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395536" y="404664"/>
            <a:ext cx="8547100" cy="609600"/>
          </a:xfrm>
        </p:spPr>
        <p:txBody>
          <a:bodyPr vert="horz" lIns="91440" tIns="45720" rIns="91440" bIns="45720" rtlCol="0" anchor="ctr">
            <a:normAutofit fontScale="90000"/>
          </a:bodyPr>
          <a:lstStyle/>
          <a:p>
            <a:r>
              <a:rPr lang="en-US" dirty="0" smtClean="0"/>
              <a:t>Agenda…..</a:t>
            </a:r>
          </a:p>
        </p:txBody>
      </p:sp>
      <p:sp>
        <p:nvSpPr>
          <p:cNvPr id="647171" name="Rectangle 3"/>
          <p:cNvSpPr>
            <a:spLocks noGrp="1" noChangeArrowheads="1"/>
          </p:cNvSpPr>
          <p:nvPr>
            <p:ph type="body" idx="1"/>
          </p:nvPr>
        </p:nvSpPr>
        <p:spPr>
          <a:xfrm>
            <a:off x="755576" y="1268760"/>
            <a:ext cx="7772400" cy="4607842"/>
          </a:xfrm>
          <a:noFill/>
          <a:ln/>
        </p:spPr>
        <p:txBody>
          <a:bodyPr lIns="90488" tIns="44450" rIns="90488" bIns="44450" anchor="t">
            <a:noAutofit/>
          </a:bodyPr>
          <a:lstStyle/>
          <a:p>
            <a:pPr>
              <a:buFontTx/>
              <a:buNone/>
            </a:pPr>
            <a:endParaRPr lang="en-US" sz="2000" dirty="0">
              <a:latin typeface="Arial" pitchFamily="34" charset="0"/>
              <a:cs typeface="Arial" pitchFamily="34" charset="0"/>
            </a:endParaRPr>
          </a:p>
          <a:p>
            <a:pPr>
              <a:spcBef>
                <a:spcPct val="25000"/>
              </a:spcBef>
              <a:spcAft>
                <a:spcPct val="25000"/>
              </a:spcAft>
            </a:pPr>
            <a:r>
              <a:rPr lang="en-GB" sz="2200" dirty="0" smtClean="0">
                <a:latin typeface="Arial" pitchFamily="34" charset="0"/>
                <a:cs typeface="Arial" pitchFamily="34" charset="0"/>
              </a:rPr>
              <a:t>The Supply Chain and Supply </a:t>
            </a:r>
            <a:r>
              <a:rPr lang="en-GB" sz="2200" dirty="0">
                <a:latin typeface="Arial" pitchFamily="34" charset="0"/>
                <a:cs typeface="Arial" pitchFamily="34" charset="0"/>
              </a:rPr>
              <a:t>C</a:t>
            </a:r>
            <a:r>
              <a:rPr lang="en-GB" sz="2200" dirty="0" smtClean="0">
                <a:latin typeface="Arial" pitchFamily="34" charset="0"/>
                <a:cs typeface="Arial" pitchFamily="34" charset="0"/>
              </a:rPr>
              <a:t>hain </a:t>
            </a:r>
            <a:r>
              <a:rPr lang="en-GB" sz="2200" dirty="0">
                <a:latin typeface="Arial" pitchFamily="34" charset="0"/>
                <a:cs typeface="Arial" pitchFamily="34" charset="0"/>
              </a:rPr>
              <a:t>M</a:t>
            </a:r>
            <a:r>
              <a:rPr lang="en-GB" sz="2200" dirty="0" smtClean="0">
                <a:latin typeface="Arial" pitchFamily="34" charset="0"/>
                <a:cs typeface="Arial" pitchFamily="34" charset="0"/>
              </a:rPr>
              <a:t>anagement </a:t>
            </a:r>
          </a:p>
          <a:p>
            <a:pPr>
              <a:spcBef>
                <a:spcPct val="25000"/>
              </a:spcBef>
              <a:spcAft>
                <a:spcPct val="25000"/>
              </a:spcAft>
            </a:pPr>
            <a:r>
              <a:rPr lang="en-GB" sz="2200" dirty="0" smtClean="0">
                <a:latin typeface="Arial" pitchFamily="34" charset="0"/>
                <a:cs typeface="Arial" pitchFamily="34" charset="0"/>
              </a:rPr>
              <a:t>Five key SC management concepts:</a:t>
            </a:r>
          </a:p>
          <a:p>
            <a:pPr marL="800100" lvl="1" indent="-342900">
              <a:spcBef>
                <a:spcPct val="25000"/>
              </a:spcBef>
              <a:spcAft>
                <a:spcPct val="25000"/>
              </a:spcAft>
              <a:buFont typeface="+mj-lt"/>
              <a:buAutoNum type="arabicPeriod"/>
            </a:pPr>
            <a:r>
              <a:rPr lang="en-GB" sz="1800" dirty="0" smtClean="0">
                <a:latin typeface="Arial" pitchFamily="34" charset="0"/>
                <a:cs typeface="Arial" pitchFamily="34" charset="0"/>
              </a:rPr>
              <a:t>‘one size never fits all’</a:t>
            </a:r>
            <a:r>
              <a:rPr lang="en-US" sz="1800" dirty="0">
                <a:latin typeface="Arial" pitchFamily="34" charset="0"/>
                <a:cs typeface="Arial" pitchFamily="34" charset="0"/>
              </a:rPr>
              <a:t> </a:t>
            </a:r>
            <a:endParaRPr lang="en-GB" sz="1800" dirty="0" smtClean="0">
              <a:latin typeface="Arial" pitchFamily="34" charset="0"/>
              <a:cs typeface="Arial" pitchFamily="34" charset="0"/>
            </a:endParaRPr>
          </a:p>
          <a:p>
            <a:pPr marL="800100" lvl="1" indent="-342900">
              <a:spcBef>
                <a:spcPct val="25000"/>
              </a:spcBef>
              <a:spcAft>
                <a:spcPct val="25000"/>
              </a:spcAft>
              <a:buFont typeface="+mj-lt"/>
              <a:buAutoNum type="arabicPeriod"/>
            </a:pPr>
            <a:r>
              <a:rPr lang="en-GB" sz="1800" dirty="0" smtClean="0">
                <a:latin typeface="Arial" pitchFamily="34" charset="0"/>
                <a:cs typeface="Arial" pitchFamily="34" charset="0"/>
              </a:rPr>
              <a:t>Material De-coupling </a:t>
            </a:r>
          </a:p>
          <a:p>
            <a:pPr marL="800100" lvl="1" indent="-342900">
              <a:spcBef>
                <a:spcPct val="25000"/>
              </a:spcBef>
              <a:spcAft>
                <a:spcPct val="25000"/>
              </a:spcAft>
              <a:buFont typeface="+mj-lt"/>
              <a:buAutoNum type="arabicPeriod"/>
            </a:pPr>
            <a:r>
              <a:rPr lang="en-GB" sz="1800" dirty="0" smtClean="0">
                <a:latin typeface="Arial" pitchFamily="34" charset="0"/>
                <a:cs typeface="Arial" pitchFamily="34" charset="0"/>
              </a:rPr>
              <a:t>Postponement</a:t>
            </a:r>
          </a:p>
          <a:p>
            <a:pPr marL="800100" lvl="1" indent="-342900">
              <a:spcBef>
                <a:spcPct val="25000"/>
              </a:spcBef>
              <a:spcAft>
                <a:spcPct val="25000"/>
              </a:spcAft>
              <a:buFont typeface="+mj-lt"/>
              <a:buAutoNum type="arabicPeriod"/>
            </a:pPr>
            <a:r>
              <a:rPr lang="en-GB" sz="1800" dirty="0" smtClean="0">
                <a:latin typeface="Arial" pitchFamily="34" charset="0"/>
                <a:cs typeface="Arial" pitchFamily="34" charset="0"/>
              </a:rPr>
              <a:t>Reducing the Lead-time Gap</a:t>
            </a:r>
          </a:p>
          <a:p>
            <a:pPr marL="800100" lvl="1" indent="-342900">
              <a:spcBef>
                <a:spcPct val="25000"/>
              </a:spcBef>
              <a:spcAft>
                <a:spcPct val="25000"/>
              </a:spcAft>
              <a:buFont typeface="+mj-lt"/>
              <a:buAutoNum type="arabicPeriod"/>
            </a:pPr>
            <a:r>
              <a:rPr lang="en-GB" sz="1800" dirty="0" smtClean="0">
                <a:latin typeface="Arial" pitchFamily="34" charset="0"/>
                <a:cs typeface="Arial" pitchFamily="34" charset="0"/>
              </a:rPr>
              <a:t>Information de-coupling</a:t>
            </a:r>
          </a:p>
          <a:p>
            <a:pPr>
              <a:spcBef>
                <a:spcPct val="25000"/>
              </a:spcBef>
              <a:spcAft>
                <a:spcPct val="25000"/>
              </a:spcAft>
            </a:pPr>
            <a:r>
              <a:rPr lang="en-GB" sz="2200" dirty="0" smtClean="0">
                <a:latin typeface="Arial" pitchFamily="34" charset="0"/>
                <a:cs typeface="Arial" pitchFamily="34" charset="0"/>
              </a:rPr>
              <a:t>Logistics and Outsourcing</a:t>
            </a:r>
          </a:p>
          <a:p>
            <a:pPr lvl="1">
              <a:spcBef>
                <a:spcPct val="25000"/>
              </a:spcBef>
              <a:spcAft>
                <a:spcPct val="25000"/>
              </a:spcAft>
            </a:pPr>
            <a:r>
              <a:rPr lang="en-GB" sz="1800" dirty="0" smtClean="0">
                <a:latin typeface="Arial" pitchFamily="34" charset="0"/>
                <a:cs typeface="Arial" pitchFamily="34" charset="0"/>
              </a:rPr>
              <a:t>Reasons for outsourcing logistics</a:t>
            </a:r>
          </a:p>
          <a:p>
            <a:pPr lvl="1">
              <a:spcBef>
                <a:spcPct val="25000"/>
              </a:spcBef>
              <a:spcAft>
                <a:spcPct val="25000"/>
              </a:spcAft>
            </a:pPr>
            <a:r>
              <a:rPr lang="en-GB" sz="1800" dirty="0" smtClean="0">
                <a:latin typeface="Arial" pitchFamily="34" charset="0"/>
                <a:cs typeface="Arial" pitchFamily="34" charset="0"/>
              </a:rPr>
              <a:t>3 PL and 4PL service providers</a:t>
            </a:r>
          </a:p>
          <a:p>
            <a:pPr lvl="1">
              <a:spcBef>
                <a:spcPct val="25000"/>
              </a:spcBef>
              <a:spcAft>
                <a:spcPct val="25000"/>
              </a:spcAft>
            </a:pPr>
            <a:endParaRPr lang="en-GB" sz="1600" dirty="0" smtClean="0">
              <a:latin typeface="Arial" pitchFamily="34" charset="0"/>
              <a:cs typeface="Arial" pitchFamily="34" charset="0"/>
            </a:endParaRP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ChangeArrowheads="1"/>
          </p:cNvSpPr>
          <p:nvPr/>
        </p:nvSpPr>
        <p:spPr bwMode="auto">
          <a:xfrm>
            <a:off x="4019550" y="2063750"/>
            <a:ext cx="1763713" cy="1770063"/>
          </a:xfrm>
          <a:prstGeom prst="rect">
            <a:avLst/>
          </a:prstGeom>
          <a:noFill/>
          <a:ln w="12700">
            <a:solidFill>
              <a:schemeClr val="tx1"/>
            </a:solidFill>
            <a:miter lim="800000"/>
            <a:headEnd/>
            <a:tailEnd/>
          </a:ln>
          <a:effectLst/>
        </p:spPr>
        <p:txBody>
          <a:bodyPr wrap="none" anchor="ctr"/>
          <a:lstStyle/>
          <a:p>
            <a:endParaRPr lang="en-GB"/>
          </a:p>
        </p:txBody>
      </p:sp>
      <p:sp>
        <p:nvSpPr>
          <p:cNvPr id="719875" name="Rectangle 3"/>
          <p:cNvSpPr>
            <a:spLocks noChangeArrowheads="1"/>
          </p:cNvSpPr>
          <p:nvPr/>
        </p:nvSpPr>
        <p:spPr bwMode="auto">
          <a:xfrm>
            <a:off x="2243138" y="2063750"/>
            <a:ext cx="1765300" cy="1770063"/>
          </a:xfrm>
          <a:prstGeom prst="rect">
            <a:avLst/>
          </a:prstGeom>
          <a:noFill/>
          <a:ln w="12700">
            <a:solidFill>
              <a:schemeClr val="tx1"/>
            </a:solidFill>
            <a:miter lim="800000"/>
            <a:headEnd/>
            <a:tailEnd/>
          </a:ln>
          <a:effectLst/>
        </p:spPr>
        <p:txBody>
          <a:bodyPr wrap="none" anchor="ctr"/>
          <a:lstStyle/>
          <a:p>
            <a:endParaRPr lang="en-GB"/>
          </a:p>
        </p:txBody>
      </p:sp>
      <p:sp>
        <p:nvSpPr>
          <p:cNvPr id="719876" name="Rectangle 4"/>
          <p:cNvSpPr>
            <a:spLocks noChangeArrowheads="1"/>
          </p:cNvSpPr>
          <p:nvPr/>
        </p:nvSpPr>
        <p:spPr bwMode="auto">
          <a:xfrm>
            <a:off x="2243138" y="3846513"/>
            <a:ext cx="1765300" cy="1770062"/>
          </a:xfrm>
          <a:prstGeom prst="rect">
            <a:avLst/>
          </a:prstGeom>
          <a:noFill/>
          <a:ln w="12700">
            <a:solidFill>
              <a:schemeClr val="tx1"/>
            </a:solidFill>
            <a:miter lim="800000"/>
            <a:headEnd/>
            <a:tailEnd/>
          </a:ln>
          <a:effectLst/>
        </p:spPr>
        <p:txBody>
          <a:bodyPr wrap="none" anchor="ctr"/>
          <a:lstStyle/>
          <a:p>
            <a:endParaRPr lang="en-GB"/>
          </a:p>
        </p:txBody>
      </p:sp>
      <p:sp>
        <p:nvSpPr>
          <p:cNvPr id="719877" name="Rectangle 5"/>
          <p:cNvSpPr>
            <a:spLocks noChangeArrowheads="1"/>
          </p:cNvSpPr>
          <p:nvPr/>
        </p:nvSpPr>
        <p:spPr bwMode="auto">
          <a:xfrm>
            <a:off x="4021138" y="3846513"/>
            <a:ext cx="1763712" cy="1770062"/>
          </a:xfrm>
          <a:prstGeom prst="rect">
            <a:avLst/>
          </a:prstGeom>
          <a:noFill/>
          <a:ln w="12700">
            <a:solidFill>
              <a:schemeClr val="tx1"/>
            </a:solidFill>
            <a:miter lim="800000"/>
            <a:headEnd/>
            <a:tailEnd/>
          </a:ln>
          <a:effectLst/>
        </p:spPr>
        <p:txBody>
          <a:bodyPr wrap="none" anchor="ctr"/>
          <a:lstStyle/>
          <a:p>
            <a:endParaRPr lang="en-GB"/>
          </a:p>
        </p:txBody>
      </p:sp>
      <p:sp>
        <p:nvSpPr>
          <p:cNvPr id="719878" name="Rectangle 6"/>
          <p:cNvSpPr>
            <a:spLocks noChangeArrowheads="1"/>
          </p:cNvSpPr>
          <p:nvPr/>
        </p:nvSpPr>
        <p:spPr bwMode="auto">
          <a:xfrm>
            <a:off x="2684463" y="2809875"/>
            <a:ext cx="862417" cy="366767"/>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dirty="0">
                <a:solidFill>
                  <a:srgbClr val="C00000"/>
                </a:solidFill>
                <a:latin typeface="Arial" charset="0"/>
              </a:rPr>
              <a:t>AGILE</a:t>
            </a:r>
          </a:p>
        </p:txBody>
      </p:sp>
      <p:sp>
        <p:nvSpPr>
          <p:cNvPr id="719879" name="Rectangle 7"/>
          <p:cNvSpPr>
            <a:spLocks noChangeArrowheads="1"/>
          </p:cNvSpPr>
          <p:nvPr/>
        </p:nvSpPr>
        <p:spPr bwMode="auto">
          <a:xfrm>
            <a:off x="4503738" y="4471988"/>
            <a:ext cx="785472" cy="366767"/>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buClrTx/>
            </a:pPr>
            <a:r>
              <a:rPr lang="en-US" dirty="0">
                <a:solidFill>
                  <a:srgbClr val="C00000"/>
                </a:solidFill>
                <a:latin typeface="Arial" charset="0"/>
              </a:rPr>
              <a:t>LEAN</a:t>
            </a:r>
          </a:p>
        </p:txBody>
      </p:sp>
      <p:sp>
        <p:nvSpPr>
          <p:cNvPr id="719880" name="Rectangle 8"/>
          <p:cNvSpPr>
            <a:spLocks noChangeArrowheads="1"/>
          </p:cNvSpPr>
          <p:nvPr/>
        </p:nvSpPr>
        <p:spPr bwMode="auto">
          <a:xfrm>
            <a:off x="1695325" y="2005013"/>
            <a:ext cx="551434" cy="305212"/>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a:latin typeface="Arial" charset="0"/>
              </a:rPr>
              <a:t>High</a:t>
            </a:r>
          </a:p>
        </p:txBody>
      </p:sp>
      <p:sp>
        <p:nvSpPr>
          <p:cNvPr id="719881" name="Rectangle 9"/>
          <p:cNvSpPr>
            <a:spLocks noChangeArrowheads="1"/>
          </p:cNvSpPr>
          <p:nvPr/>
        </p:nvSpPr>
        <p:spPr bwMode="auto">
          <a:xfrm>
            <a:off x="1728663" y="5386388"/>
            <a:ext cx="511359" cy="305212"/>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a:latin typeface="Arial" charset="0"/>
              </a:rPr>
              <a:t>Low</a:t>
            </a:r>
          </a:p>
        </p:txBody>
      </p:sp>
      <p:sp>
        <p:nvSpPr>
          <p:cNvPr id="719882" name="Rectangle 10"/>
          <p:cNvSpPr>
            <a:spLocks noChangeArrowheads="1"/>
          </p:cNvSpPr>
          <p:nvPr/>
        </p:nvSpPr>
        <p:spPr bwMode="auto">
          <a:xfrm>
            <a:off x="2193163" y="5650288"/>
            <a:ext cx="511359" cy="305212"/>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dirty="0">
                <a:latin typeface="Arial" charset="0"/>
              </a:rPr>
              <a:t>Low</a:t>
            </a:r>
          </a:p>
        </p:txBody>
      </p:sp>
      <p:sp>
        <p:nvSpPr>
          <p:cNvPr id="719883" name="Rectangle 11"/>
          <p:cNvSpPr>
            <a:spLocks noChangeArrowheads="1"/>
          </p:cNvSpPr>
          <p:nvPr/>
        </p:nvSpPr>
        <p:spPr bwMode="auto">
          <a:xfrm>
            <a:off x="5377688" y="5650288"/>
            <a:ext cx="551434" cy="305212"/>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sz="1400">
                <a:latin typeface="Arial" charset="0"/>
              </a:rPr>
              <a:t>High</a:t>
            </a:r>
          </a:p>
        </p:txBody>
      </p:sp>
      <p:sp>
        <p:nvSpPr>
          <p:cNvPr id="719884" name="Rectangle 12"/>
          <p:cNvSpPr>
            <a:spLocks noChangeArrowheads="1"/>
          </p:cNvSpPr>
          <p:nvPr/>
        </p:nvSpPr>
        <p:spPr bwMode="auto">
          <a:xfrm>
            <a:off x="3301661" y="5955500"/>
            <a:ext cx="1593451" cy="366767"/>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US" dirty="0" smtClean="0">
                <a:latin typeface="Arial" charset="0"/>
              </a:rPr>
              <a:t>Volume Sales</a:t>
            </a:r>
            <a:endParaRPr lang="en-US" dirty="0">
              <a:latin typeface="Arial" charset="0"/>
            </a:endParaRPr>
          </a:p>
        </p:txBody>
      </p:sp>
      <p:sp>
        <p:nvSpPr>
          <p:cNvPr id="719887" name="Rectangle 15"/>
          <p:cNvSpPr>
            <a:spLocks noChangeArrowheads="1"/>
          </p:cNvSpPr>
          <p:nvPr/>
        </p:nvSpPr>
        <p:spPr bwMode="auto">
          <a:xfrm>
            <a:off x="5943600" y="2133600"/>
            <a:ext cx="2245809" cy="3044423"/>
          </a:xfrm>
          <a:prstGeom prst="rect">
            <a:avLst/>
          </a:prstGeom>
          <a:noFill/>
          <a:ln w="12700">
            <a:noFill/>
            <a:miter lim="800000"/>
            <a:headEnd/>
            <a:tailEnd/>
          </a:ln>
          <a:effectLst/>
        </p:spPr>
        <p:txBody>
          <a:bodyPr wrap="none" lIns="90488" tIns="44450" rIns="90488" bIns="44450">
            <a:spAutoFit/>
          </a:bodyPr>
          <a:lstStyle/>
          <a:p>
            <a:pPr algn="l" defTabSz="762000" eaLnBrk="0" hangingPunct="0">
              <a:spcBef>
                <a:spcPct val="0"/>
              </a:spcBef>
              <a:buClrTx/>
            </a:pPr>
            <a:r>
              <a:rPr lang="en-US" sz="1600" dirty="0">
                <a:latin typeface="Arial" charset="0"/>
              </a:rPr>
              <a:t>“Agility” is needed in</a:t>
            </a:r>
          </a:p>
          <a:p>
            <a:pPr algn="l" defTabSz="762000" eaLnBrk="0" hangingPunct="0">
              <a:spcBef>
                <a:spcPct val="0"/>
              </a:spcBef>
              <a:buClrTx/>
            </a:pPr>
            <a:r>
              <a:rPr lang="en-US" sz="1600" dirty="0">
                <a:latin typeface="Arial" charset="0"/>
              </a:rPr>
              <a:t>less predictable</a:t>
            </a:r>
          </a:p>
          <a:p>
            <a:pPr algn="l" defTabSz="762000" eaLnBrk="0" hangingPunct="0">
              <a:spcBef>
                <a:spcPct val="0"/>
              </a:spcBef>
              <a:buClrTx/>
            </a:pPr>
            <a:r>
              <a:rPr lang="en-US" sz="1600" dirty="0">
                <a:latin typeface="Arial" charset="0"/>
              </a:rPr>
              <a:t>environments where</a:t>
            </a:r>
          </a:p>
          <a:p>
            <a:pPr algn="l" defTabSz="762000" eaLnBrk="0" hangingPunct="0">
              <a:spcBef>
                <a:spcPct val="0"/>
              </a:spcBef>
              <a:buClrTx/>
            </a:pPr>
            <a:r>
              <a:rPr lang="en-US" sz="1600" dirty="0">
                <a:latin typeface="Arial" charset="0"/>
              </a:rPr>
              <a:t>the demand for variety</a:t>
            </a:r>
          </a:p>
          <a:p>
            <a:pPr algn="l" defTabSz="762000" eaLnBrk="0" hangingPunct="0">
              <a:spcBef>
                <a:spcPct val="0"/>
              </a:spcBef>
              <a:buClrTx/>
            </a:pPr>
            <a:r>
              <a:rPr lang="en-US" sz="1600" dirty="0">
                <a:latin typeface="Arial" charset="0"/>
              </a:rPr>
              <a:t>is high.</a:t>
            </a:r>
          </a:p>
          <a:p>
            <a:pPr algn="l" defTabSz="762000" eaLnBrk="0" hangingPunct="0">
              <a:spcBef>
                <a:spcPct val="0"/>
              </a:spcBef>
              <a:buClrTx/>
            </a:pPr>
            <a:endParaRPr lang="en-US" sz="1600" dirty="0">
              <a:latin typeface="Arial" charset="0"/>
            </a:endParaRPr>
          </a:p>
          <a:p>
            <a:pPr algn="l" defTabSz="762000" eaLnBrk="0" hangingPunct="0">
              <a:spcBef>
                <a:spcPct val="0"/>
              </a:spcBef>
              <a:buClrTx/>
            </a:pPr>
            <a:endParaRPr lang="en-US" sz="1600" dirty="0" smtClean="0">
              <a:latin typeface="Arial" charset="0"/>
            </a:endParaRPr>
          </a:p>
          <a:p>
            <a:pPr algn="l" defTabSz="762000" eaLnBrk="0" hangingPunct="0">
              <a:spcBef>
                <a:spcPct val="0"/>
              </a:spcBef>
              <a:buClrTx/>
            </a:pPr>
            <a:endParaRPr lang="en-US" sz="1600" dirty="0">
              <a:latin typeface="Arial" charset="0"/>
            </a:endParaRPr>
          </a:p>
          <a:p>
            <a:pPr algn="l" defTabSz="762000" eaLnBrk="0" hangingPunct="0">
              <a:spcBef>
                <a:spcPct val="0"/>
              </a:spcBef>
              <a:buClrTx/>
            </a:pPr>
            <a:r>
              <a:rPr lang="en-US" sz="1600" dirty="0">
                <a:latin typeface="Arial" charset="0"/>
              </a:rPr>
              <a:t>“Lean” works best in</a:t>
            </a:r>
          </a:p>
          <a:p>
            <a:pPr algn="l" defTabSz="762000" eaLnBrk="0" hangingPunct="0">
              <a:spcBef>
                <a:spcPct val="0"/>
              </a:spcBef>
              <a:buClrTx/>
            </a:pPr>
            <a:r>
              <a:rPr lang="en-US" sz="1600" dirty="0">
                <a:latin typeface="Arial" charset="0"/>
              </a:rPr>
              <a:t>high volume, low</a:t>
            </a:r>
          </a:p>
          <a:p>
            <a:pPr algn="l" defTabSz="762000" eaLnBrk="0" hangingPunct="0">
              <a:spcBef>
                <a:spcPct val="0"/>
              </a:spcBef>
              <a:buClrTx/>
            </a:pPr>
            <a:r>
              <a:rPr lang="en-US" sz="1600" dirty="0">
                <a:latin typeface="Arial" charset="0"/>
              </a:rPr>
              <a:t>variety and predictable</a:t>
            </a:r>
          </a:p>
          <a:p>
            <a:pPr algn="l" defTabSz="762000" eaLnBrk="0" hangingPunct="0">
              <a:spcBef>
                <a:spcPct val="0"/>
              </a:spcBef>
              <a:buClrTx/>
            </a:pPr>
            <a:r>
              <a:rPr lang="en-US" sz="1600" dirty="0">
                <a:latin typeface="Arial" charset="0"/>
              </a:rPr>
              <a:t>environments.</a:t>
            </a:r>
          </a:p>
        </p:txBody>
      </p:sp>
      <p:sp>
        <p:nvSpPr>
          <p:cNvPr id="16" name="Rectangle 13"/>
          <p:cNvSpPr>
            <a:spLocks noChangeArrowheads="1"/>
          </p:cNvSpPr>
          <p:nvPr/>
        </p:nvSpPr>
        <p:spPr bwMode="auto">
          <a:xfrm rot="16200000">
            <a:off x="322417" y="3495701"/>
            <a:ext cx="2102051" cy="643766"/>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buClrTx/>
            </a:pPr>
            <a:r>
              <a:rPr lang="en-US" dirty="0" smtClean="0">
                <a:latin typeface="Arial" charset="0"/>
              </a:rPr>
              <a:t>Product Variety</a:t>
            </a:r>
            <a:r>
              <a:rPr lang="en-US" dirty="0">
                <a:latin typeface="Arial" charset="0"/>
              </a:rPr>
              <a:t>/</a:t>
            </a:r>
          </a:p>
          <a:p>
            <a:pPr eaLnBrk="0" hangingPunct="0">
              <a:spcBef>
                <a:spcPct val="0"/>
              </a:spcBef>
              <a:buClrTx/>
            </a:pPr>
            <a:r>
              <a:rPr lang="en-US" dirty="0" smtClean="0">
                <a:latin typeface="Arial" charset="0"/>
              </a:rPr>
              <a:t>Demand Variability</a:t>
            </a:r>
            <a:endParaRPr lang="en-US" dirty="0">
              <a:latin typeface="Arial" charset="0"/>
            </a:endParaRPr>
          </a:p>
        </p:txBody>
      </p:sp>
      <p:sp>
        <p:nvSpPr>
          <p:cNvPr id="17" name="Rectangle 7"/>
          <p:cNvSpPr txBox="1">
            <a:spLocks noChangeArrowheads="1"/>
          </p:cNvSpPr>
          <p:nvPr/>
        </p:nvSpPr>
        <p:spPr>
          <a:xfrm>
            <a:off x="531769" y="417442"/>
            <a:ext cx="7133237" cy="742950"/>
          </a:xfrm>
          <a:prstGeom prst="rect">
            <a:avLst/>
          </a:prstGeom>
          <a:noFill/>
          <a:ln/>
        </p:spPr>
        <p:txBody>
          <a:bodyPr>
            <a:normAutofit/>
          </a:bodyPr>
          <a:lstStyle>
            <a:lvl1pPr algn="l" defTabSz="914400" rtl="0" eaLnBrk="1" latinLnBrk="0" hangingPunct="1">
              <a:spcBef>
                <a:spcPct val="0"/>
              </a:spcBef>
              <a:buNone/>
              <a:defRPr sz="4000" kern="1200">
                <a:solidFill>
                  <a:srgbClr val="0041C4"/>
                </a:solidFill>
                <a:latin typeface="+mj-lt"/>
                <a:ea typeface="+mj-ea"/>
                <a:cs typeface="+mj-cs"/>
              </a:defRPr>
            </a:lvl1pPr>
          </a:lstStyle>
          <a:p>
            <a:r>
              <a:rPr lang="en-US" sz="3200" dirty="0" smtClean="0"/>
              <a:t>Consider demand volume and variability</a:t>
            </a:r>
            <a:endParaRPr lang="en-US" sz="3200" dirty="0"/>
          </a:p>
        </p:txBody>
      </p:sp>
      <p:sp>
        <p:nvSpPr>
          <p:cNvPr id="2" name="TextBox 1"/>
          <p:cNvSpPr txBox="1"/>
          <p:nvPr/>
        </p:nvSpPr>
        <p:spPr>
          <a:xfrm>
            <a:off x="0" y="6623930"/>
            <a:ext cx="3240360" cy="276999"/>
          </a:xfrm>
          <a:prstGeom prst="rect">
            <a:avLst/>
          </a:prstGeom>
          <a:noFill/>
        </p:spPr>
        <p:txBody>
          <a:bodyPr wrap="square" rtlCol="0">
            <a:spAutoFit/>
          </a:bodyPr>
          <a:lstStyle/>
          <a:p>
            <a:r>
              <a:rPr lang="en-GB" sz="1200" i="1" dirty="0" smtClean="0"/>
              <a:t>(Christopher, 2011, pp 100)</a:t>
            </a:r>
            <a:endParaRPr lang="en-GB" sz="1200" i="1" dirty="0"/>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body" idx="1"/>
          </p:nvPr>
        </p:nvSpPr>
        <p:spPr>
          <a:xfrm>
            <a:off x="468313" y="1407313"/>
            <a:ext cx="7772400" cy="1184275"/>
          </a:xfrm>
        </p:spPr>
        <p:txBody>
          <a:bodyPr>
            <a:normAutofit/>
          </a:bodyPr>
          <a:lstStyle/>
          <a:p>
            <a:pPr>
              <a:buFontTx/>
              <a:buNone/>
            </a:pPr>
            <a:r>
              <a:rPr lang="en-GB" sz="1800" b="1" dirty="0">
                <a:solidFill>
                  <a:srgbClr val="FF0000"/>
                </a:solidFill>
              </a:rPr>
              <a:t>Functional and Innovative Products</a:t>
            </a:r>
          </a:p>
          <a:p>
            <a:r>
              <a:rPr lang="en-GB" sz="1800" dirty="0"/>
              <a:t>“Before devising a supply chain, consider the nature of the demand for your products.”</a:t>
            </a:r>
          </a:p>
        </p:txBody>
      </p:sp>
      <p:sp>
        <p:nvSpPr>
          <p:cNvPr id="761859" name="Text Box 3"/>
          <p:cNvSpPr txBox="1">
            <a:spLocks noChangeArrowheads="1"/>
          </p:cNvSpPr>
          <p:nvPr/>
        </p:nvSpPr>
        <p:spPr bwMode="auto">
          <a:xfrm>
            <a:off x="0" y="6613525"/>
            <a:ext cx="8307388" cy="244475"/>
          </a:xfrm>
          <a:prstGeom prst="rect">
            <a:avLst/>
          </a:prstGeom>
          <a:noFill/>
          <a:ln w="12700">
            <a:noFill/>
            <a:miter lim="800000"/>
            <a:headEnd type="none" w="sm" len="sm"/>
            <a:tailEnd type="none" w="sm" len="sm"/>
          </a:ln>
          <a:effectLst/>
        </p:spPr>
        <p:txBody>
          <a:bodyPr>
            <a:spAutoFit/>
          </a:bodyPr>
          <a:lstStyle/>
          <a:p>
            <a:pPr algn="l" defTabSz="762000" eaLnBrk="0" hangingPunct="0">
              <a:spcBef>
                <a:spcPct val="50000"/>
              </a:spcBef>
              <a:buClrTx/>
            </a:pPr>
            <a:r>
              <a:rPr lang="en-GB" sz="1000">
                <a:latin typeface="Arial" charset="0"/>
              </a:rPr>
              <a:t>Source: Fisher (1997) </a:t>
            </a:r>
            <a:r>
              <a:rPr lang="en-GB" sz="1000" i="1">
                <a:latin typeface="Arial" charset="0"/>
              </a:rPr>
              <a:t>What is the right Supply Chain for your Product?</a:t>
            </a:r>
            <a:r>
              <a:rPr lang="en-GB" sz="1000">
                <a:latin typeface="Arial" charset="0"/>
              </a:rPr>
              <a:t> HBR.</a:t>
            </a:r>
          </a:p>
        </p:txBody>
      </p:sp>
      <p:graphicFrame>
        <p:nvGraphicFramePr>
          <p:cNvPr id="761860" name="Group 4"/>
          <p:cNvGraphicFramePr>
            <a:graphicFrameLocks noGrp="1"/>
          </p:cNvGraphicFramePr>
          <p:nvPr>
            <p:extLst>
              <p:ext uri="{D42A27DB-BD31-4B8C-83A1-F6EECF244321}">
                <p14:modId xmlns:p14="http://schemas.microsoft.com/office/powerpoint/2010/main" val="4207380040"/>
              </p:ext>
            </p:extLst>
          </p:nvPr>
        </p:nvGraphicFramePr>
        <p:xfrm>
          <a:off x="1403350" y="2492375"/>
          <a:ext cx="6697663" cy="3711260"/>
        </p:xfrm>
        <a:graphic>
          <a:graphicData uri="http://schemas.openxmlformats.org/drawingml/2006/table">
            <a:tbl>
              <a:tblPr/>
              <a:tblGrid>
                <a:gridCol w="2500313"/>
                <a:gridCol w="1984375"/>
                <a:gridCol w="2212975"/>
              </a:tblGrid>
              <a:tr h="32543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Functional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Innovative</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2543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Demand</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Predictable &amp; steady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Unpredictable &amp; variable</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813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dirty="0" smtClean="0">
                          <a:ln>
                            <a:noFill/>
                          </a:ln>
                          <a:solidFill>
                            <a:schemeClr val="tx1"/>
                          </a:solidFill>
                          <a:effectLst/>
                          <a:latin typeface="Arial" charset="0"/>
                        </a:rPr>
                        <a:t>Product Life Cycle</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&gt; 2 years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3 months to 1 year</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6550">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dirty="0" smtClean="0">
                          <a:ln>
                            <a:noFill/>
                          </a:ln>
                          <a:solidFill>
                            <a:schemeClr val="tx1"/>
                          </a:solidFill>
                          <a:effectLst/>
                          <a:latin typeface="Arial" charset="0"/>
                        </a:rPr>
                        <a:t>Contribution Margin</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5% to 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20% to 60%</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6550">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Product Variety</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4963">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Forecast error at time production committed</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40% to 100%</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6550">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Average stock-out rate</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1% to 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10% to 40%</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6550">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smtClean="0">
                          <a:ln>
                            <a:noFill/>
                          </a:ln>
                          <a:solidFill>
                            <a:schemeClr val="tx1"/>
                          </a:solidFill>
                          <a:effectLst/>
                          <a:latin typeface="Arial" charset="0"/>
                        </a:rPr>
                        <a:t>Average end-of-season markdown (%full price)</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10% to 25%</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813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dirty="0" smtClean="0">
                          <a:ln>
                            <a:noFill/>
                          </a:ln>
                          <a:solidFill>
                            <a:schemeClr val="tx1"/>
                          </a:solidFill>
                          <a:effectLst/>
                          <a:latin typeface="Arial" charset="0"/>
                        </a:rPr>
                        <a:t>Lead Time </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6 months to 1 year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0" i="0" u="none" strike="noStrike" cap="none" normalizeH="0" baseline="0" smtClean="0">
                          <a:ln>
                            <a:noFill/>
                          </a:ln>
                          <a:solidFill>
                            <a:schemeClr val="tx1"/>
                          </a:solidFill>
                          <a:effectLst/>
                          <a:latin typeface="Arial" charset="0"/>
                        </a:rPr>
                        <a:t>1 day to 2 weeks</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BF5FF"/>
                    </a:solidFill>
                  </a:tcPr>
                </a:tc>
              </a:tr>
              <a:tr h="33813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400" b="1" i="0" u="none" strike="noStrike" cap="none" normalizeH="0" baseline="0" dirty="0" smtClean="0">
                          <a:ln>
                            <a:noFill/>
                          </a:ln>
                          <a:solidFill>
                            <a:srgbClr val="FF0000"/>
                          </a:solidFill>
                          <a:effectLst/>
                          <a:latin typeface="Arial" charset="0"/>
                        </a:rPr>
                        <a:t>SC strategy </a:t>
                      </a: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rgbClr val="FF0000"/>
                          </a:solidFill>
                          <a:effectLst/>
                          <a:latin typeface="Arial" charset="0"/>
                        </a:rPr>
                        <a:t>Physically Efficient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BF5FF"/>
                    </a:solid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rgbClr val="FF0000"/>
                          </a:solidFill>
                          <a:effectLst/>
                          <a:latin typeface="Arial" charset="0"/>
                        </a:rPr>
                        <a:t>Market Responsive</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BF5FF"/>
                    </a:solidFill>
                  </a:tcPr>
                </a:tc>
              </a:tr>
            </a:tbl>
          </a:graphicData>
        </a:graphic>
      </p:graphicFrame>
      <p:sp>
        <p:nvSpPr>
          <p:cNvPr id="7" name="Rectangle 33"/>
          <p:cNvSpPr txBox="1">
            <a:spLocks noGrp="1" noChangeArrowheads="1"/>
          </p:cNvSpPr>
          <p:nvPr>
            <p:ph type="title"/>
          </p:nvPr>
        </p:nvSpPr>
        <p:spPr>
          <a:xfrm>
            <a:off x="457200" y="274638"/>
            <a:ext cx="6707088" cy="1143000"/>
          </a:xfrm>
          <a:prstGeom prst="rect">
            <a:avLst/>
          </a:prstGeom>
          <a:noFill/>
          <a:ln/>
        </p:spPr>
        <p:txBody>
          <a:bodyPr lIns="92075" tIns="46038" rIns="92075" bIns="46038"/>
          <a:lstStyle>
            <a:lvl1pPr algn="l" defTabSz="914400" rtl="0" eaLnBrk="1" latinLnBrk="0" hangingPunct="1">
              <a:spcBef>
                <a:spcPct val="0"/>
              </a:spcBef>
              <a:buNone/>
              <a:defRPr sz="4000" kern="1200">
                <a:solidFill>
                  <a:srgbClr val="0041C4"/>
                </a:solidFill>
                <a:latin typeface="+mj-lt"/>
                <a:ea typeface="+mj-ea"/>
                <a:cs typeface="+mj-cs"/>
              </a:defRPr>
            </a:lvl1pPr>
          </a:lstStyle>
          <a:p>
            <a:r>
              <a:rPr lang="en-GB" sz="2800" dirty="0" smtClean="0"/>
              <a:t>Demand and supply characteristics determine SC strategy</a:t>
            </a:r>
            <a:endParaRPr lang="en-GB" sz="2800" dirty="0"/>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941508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body" idx="1"/>
          </p:nvPr>
        </p:nvSpPr>
        <p:spPr>
          <a:xfrm>
            <a:off x="685800" y="1524000"/>
            <a:ext cx="7772400" cy="392113"/>
          </a:xfrm>
        </p:spPr>
        <p:txBody>
          <a:bodyPr>
            <a:normAutofit fontScale="85000" lnSpcReduction="20000"/>
          </a:bodyPr>
          <a:lstStyle/>
          <a:p>
            <a:pPr>
              <a:buFontTx/>
              <a:buNone/>
            </a:pPr>
            <a:r>
              <a:rPr lang="en-GB" b="1">
                <a:solidFill>
                  <a:srgbClr val="FF0000"/>
                </a:solidFill>
              </a:rPr>
              <a:t>Functional and Innovative Products</a:t>
            </a:r>
          </a:p>
          <a:p>
            <a:endParaRPr lang="en-GB" sz="2000" b="1"/>
          </a:p>
        </p:txBody>
      </p:sp>
      <p:sp>
        <p:nvSpPr>
          <p:cNvPr id="763907" name="Text Box 3"/>
          <p:cNvSpPr txBox="1">
            <a:spLocks noChangeArrowheads="1"/>
          </p:cNvSpPr>
          <p:nvPr/>
        </p:nvSpPr>
        <p:spPr bwMode="auto">
          <a:xfrm>
            <a:off x="236538" y="6427788"/>
            <a:ext cx="8307387" cy="244475"/>
          </a:xfrm>
          <a:prstGeom prst="rect">
            <a:avLst/>
          </a:prstGeom>
          <a:noFill/>
          <a:ln w="12700">
            <a:noFill/>
            <a:miter lim="800000"/>
            <a:headEnd type="none" w="sm" len="sm"/>
            <a:tailEnd type="none" w="sm" len="sm"/>
          </a:ln>
          <a:effectLst/>
        </p:spPr>
        <p:txBody>
          <a:bodyPr>
            <a:spAutoFit/>
          </a:bodyPr>
          <a:lstStyle/>
          <a:p>
            <a:pPr algn="l" defTabSz="762000" eaLnBrk="0" hangingPunct="0">
              <a:spcBef>
                <a:spcPct val="50000"/>
              </a:spcBef>
              <a:buClrTx/>
            </a:pPr>
            <a:r>
              <a:rPr lang="en-GB" sz="1000">
                <a:latin typeface="Arial" charset="0"/>
              </a:rPr>
              <a:t>Source: Fisher (1997) </a:t>
            </a:r>
            <a:r>
              <a:rPr lang="en-GB" sz="1000" i="1">
                <a:latin typeface="Arial" charset="0"/>
              </a:rPr>
              <a:t>What is the right Supply Chain for your Product?</a:t>
            </a:r>
            <a:r>
              <a:rPr lang="en-GB" sz="1000">
                <a:latin typeface="Arial" charset="0"/>
              </a:rPr>
              <a:t> HBR.</a:t>
            </a:r>
          </a:p>
        </p:txBody>
      </p:sp>
      <p:sp>
        <p:nvSpPr>
          <p:cNvPr id="763908" name="Rectangle 4"/>
          <p:cNvSpPr>
            <a:spLocks noChangeArrowheads="1"/>
          </p:cNvSpPr>
          <p:nvPr/>
        </p:nvSpPr>
        <p:spPr bwMode="auto">
          <a:xfrm>
            <a:off x="1998663" y="2481263"/>
            <a:ext cx="4989512" cy="3552825"/>
          </a:xfrm>
          <a:prstGeom prst="rect">
            <a:avLst/>
          </a:prstGeom>
          <a:solidFill>
            <a:srgbClr val="EBF5FF"/>
          </a:solidFill>
          <a:ln w="12700">
            <a:solidFill>
              <a:schemeClr val="tx1"/>
            </a:solidFill>
            <a:miter lim="800000"/>
            <a:headEnd type="none" w="sm" len="sm"/>
            <a:tailEnd type="none" w="sm" len="sm"/>
          </a:ln>
          <a:effectLst/>
        </p:spPr>
        <p:txBody>
          <a:bodyPr wrap="none" anchor="ctr"/>
          <a:lstStyle/>
          <a:p>
            <a:endParaRPr lang="en-GB"/>
          </a:p>
        </p:txBody>
      </p:sp>
      <p:sp>
        <p:nvSpPr>
          <p:cNvPr id="763909" name="Rectangle 5"/>
          <p:cNvSpPr>
            <a:spLocks noChangeArrowheads="1"/>
          </p:cNvSpPr>
          <p:nvPr/>
        </p:nvSpPr>
        <p:spPr bwMode="auto">
          <a:xfrm>
            <a:off x="4494213" y="2481263"/>
            <a:ext cx="2493962" cy="1776412"/>
          </a:xfrm>
          <a:prstGeom prst="rect">
            <a:avLst/>
          </a:prstGeom>
          <a:solidFill>
            <a:srgbClr val="89FFE0"/>
          </a:solidFill>
          <a:ln w="12700">
            <a:solidFill>
              <a:schemeClr val="tx1"/>
            </a:solidFill>
            <a:miter lim="800000"/>
            <a:headEnd type="none" w="sm" len="sm"/>
            <a:tailEnd type="none" w="sm" len="sm"/>
          </a:ln>
          <a:effectLst/>
        </p:spPr>
        <p:txBody>
          <a:bodyPr wrap="none" anchor="ctr"/>
          <a:lstStyle/>
          <a:p>
            <a:endParaRPr lang="en-GB"/>
          </a:p>
        </p:txBody>
      </p:sp>
      <p:sp>
        <p:nvSpPr>
          <p:cNvPr id="763910" name="Rectangle 6"/>
          <p:cNvSpPr>
            <a:spLocks noChangeArrowheads="1"/>
          </p:cNvSpPr>
          <p:nvPr/>
        </p:nvSpPr>
        <p:spPr bwMode="auto">
          <a:xfrm>
            <a:off x="1993900" y="4240213"/>
            <a:ext cx="2493963" cy="1789112"/>
          </a:xfrm>
          <a:prstGeom prst="rect">
            <a:avLst/>
          </a:prstGeom>
          <a:solidFill>
            <a:srgbClr val="89FFE0"/>
          </a:solidFill>
          <a:ln w="12700">
            <a:solidFill>
              <a:schemeClr val="tx1"/>
            </a:solidFill>
            <a:miter lim="800000"/>
            <a:headEnd type="none" w="sm" len="sm"/>
            <a:tailEnd type="none" w="sm" len="sm"/>
          </a:ln>
          <a:effectLst/>
        </p:spPr>
        <p:txBody>
          <a:bodyPr wrap="none" anchor="ctr"/>
          <a:lstStyle/>
          <a:p>
            <a:endParaRPr lang="en-GB"/>
          </a:p>
        </p:txBody>
      </p:sp>
      <p:sp>
        <p:nvSpPr>
          <p:cNvPr id="763911" name="Text Box 7"/>
          <p:cNvSpPr txBox="1">
            <a:spLocks noChangeArrowheads="1"/>
          </p:cNvSpPr>
          <p:nvPr/>
        </p:nvSpPr>
        <p:spPr bwMode="auto">
          <a:xfrm>
            <a:off x="2535238" y="3121025"/>
            <a:ext cx="13716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buClrTx/>
            </a:pPr>
            <a:r>
              <a:rPr lang="en-GB" sz="1400" b="1">
                <a:latin typeface="Arial" charset="0"/>
              </a:rPr>
              <a:t>match</a:t>
            </a:r>
          </a:p>
        </p:txBody>
      </p:sp>
      <p:sp>
        <p:nvSpPr>
          <p:cNvPr id="763912" name="Text Box 8"/>
          <p:cNvSpPr txBox="1">
            <a:spLocks noChangeArrowheads="1"/>
          </p:cNvSpPr>
          <p:nvPr/>
        </p:nvSpPr>
        <p:spPr bwMode="auto">
          <a:xfrm>
            <a:off x="5105400" y="5011738"/>
            <a:ext cx="13716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buClrTx/>
            </a:pPr>
            <a:r>
              <a:rPr lang="en-GB" sz="1400" b="1">
                <a:latin typeface="Arial" charset="0"/>
              </a:rPr>
              <a:t>match</a:t>
            </a:r>
          </a:p>
        </p:txBody>
      </p:sp>
      <p:sp>
        <p:nvSpPr>
          <p:cNvPr id="763913" name="Text Box 9"/>
          <p:cNvSpPr txBox="1">
            <a:spLocks noChangeArrowheads="1"/>
          </p:cNvSpPr>
          <p:nvPr/>
        </p:nvSpPr>
        <p:spPr bwMode="auto">
          <a:xfrm>
            <a:off x="5051425" y="3181350"/>
            <a:ext cx="13716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buClrTx/>
            </a:pPr>
            <a:r>
              <a:rPr lang="en-GB" sz="1400" b="1">
                <a:latin typeface="Arial" charset="0"/>
              </a:rPr>
              <a:t>mismatch</a:t>
            </a:r>
          </a:p>
        </p:txBody>
      </p:sp>
      <p:sp>
        <p:nvSpPr>
          <p:cNvPr id="763914" name="Text Box 10"/>
          <p:cNvSpPr txBox="1">
            <a:spLocks noChangeArrowheads="1"/>
          </p:cNvSpPr>
          <p:nvPr/>
        </p:nvSpPr>
        <p:spPr bwMode="auto">
          <a:xfrm>
            <a:off x="2622550" y="4957763"/>
            <a:ext cx="13716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buClrTx/>
            </a:pPr>
            <a:r>
              <a:rPr lang="en-GB" sz="1400" b="1">
                <a:latin typeface="Arial" charset="0"/>
              </a:rPr>
              <a:t>mismatch</a:t>
            </a:r>
          </a:p>
        </p:txBody>
      </p:sp>
      <p:sp>
        <p:nvSpPr>
          <p:cNvPr id="763915" name="Text Box 11"/>
          <p:cNvSpPr txBox="1">
            <a:spLocks noChangeArrowheads="1"/>
          </p:cNvSpPr>
          <p:nvPr/>
        </p:nvSpPr>
        <p:spPr bwMode="auto">
          <a:xfrm>
            <a:off x="611188" y="3141663"/>
            <a:ext cx="1384300" cy="549275"/>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50000"/>
              </a:spcBef>
              <a:buClrTx/>
            </a:pPr>
            <a:r>
              <a:rPr lang="en-GB" sz="1200" b="1">
                <a:latin typeface="Arial" charset="0"/>
              </a:rPr>
              <a:t>Efficient </a:t>
            </a:r>
          </a:p>
          <a:p>
            <a:pPr algn="r" defTabSz="762000" eaLnBrk="0" hangingPunct="0">
              <a:spcBef>
                <a:spcPct val="50000"/>
              </a:spcBef>
              <a:buClrTx/>
            </a:pPr>
            <a:r>
              <a:rPr lang="en-GB" sz="1200" b="1">
                <a:latin typeface="Arial" charset="0"/>
              </a:rPr>
              <a:t>Supply Chain</a:t>
            </a:r>
          </a:p>
        </p:txBody>
      </p:sp>
      <p:sp>
        <p:nvSpPr>
          <p:cNvPr id="763916" name="Text Box 12"/>
          <p:cNvSpPr txBox="1">
            <a:spLocks noChangeArrowheads="1"/>
          </p:cNvSpPr>
          <p:nvPr/>
        </p:nvSpPr>
        <p:spPr bwMode="auto">
          <a:xfrm>
            <a:off x="452438" y="4973638"/>
            <a:ext cx="1541462" cy="549275"/>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50000"/>
              </a:spcBef>
              <a:buClrTx/>
            </a:pPr>
            <a:r>
              <a:rPr lang="en-GB" sz="1200" b="1">
                <a:latin typeface="Arial" charset="0"/>
              </a:rPr>
              <a:t>Responsive </a:t>
            </a:r>
          </a:p>
          <a:p>
            <a:pPr algn="r" defTabSz="762000" eaLnBrk="0" hangingPunct="0">
              <a:spcBef>
                <a:spcPct val="50000"/>
              </a:spcBef>
              <a:buClrTx/>
            </a:pPr>
            <a:r>
              <a:rPr lang="en-GB" sz="1200" b="1">
                <a:latin typeface="Arial" charset="0"/>
              </a:rPr>
              <a:t>Supply Chain</a:t>
            </a:r>
          </a:p>
        </p:txBody>
      </p:sp>
      <p:sp>
        <p:nvSpPr>
          <p:cNvPr id="763917" name="Text Box 13"/>
          <p:cNvSpPr txBox="1">
            <a:spLocks noChangeArrowheads="1"/>
          </p:cNvSpPr>
          <p:nvPr/>
        </p:nvSpPr>
        <p:spPr bwMode="auto">
          <a:xfrm>
            <a:off x="2300288" y="2209800"/>
            <a:ext cx="1724025" cy="274638"/>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50000"/>
              </a:spcBef>
              <a:buClrTx/>
            </a:pPr>
            <a:r>
              <a:rPr lang="en-GB" sz="1200" b="1">
                <a:latin typeface="Arial" charset="0"/>
              </a:rPr>
              <a:t>Functional products</a:t>
            </a:r>
          </a:p>
        </p:txBody>
      </p:sp>
      <p:sp>
        <p:nvSpPr>
          <p:cNvPr id="763918" name="Text Box 14"/>
          <p:cNvSpPr txBox="1">
            <a:spLocks noChangeArrowheads="1"/>
          </p:cNvSpPr>
          <p:nvPr/>
        </p:nvSpPr>
        <p:spPr bwMode="auto">
          <a:xfrm>
            <a:off x="4803775" y="2192338"/>
            <a:ext cx="1724025" cy="274637"/>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50000"/>
              </a:spcBef>
              <a:buClrTx/>
            </a:pPr>
            <a:r>
              <a:rPr lang="en-GB" sz="1200" b="1">
                <a:latin typeface="Arial" charset="0"/>
              </a:rPr>
              <a:t>Innovative products</a:t>
            </a:r>
          </a:p>
        </p:txBody>
      </p:sp>
      <p:sp>
        <p:nvSpPr>
          <p:cNvPr id="763919" name="AutoShape 15"/>
          <p:cNvSpPr>
            <a:spLocks noChangeArrowheads="1"/>
          </p:cNvSpPr>
          <p:nvPr/>
        </p:nvSpPr>
        <p:spPr bwMode="auto">
          <a:xfrm>
            <a:off x="6588125" y="3068638"/>
            <a:ext cx="927100" cy="457200"/>
          </a:xfrm>
          <a:prstGeom prst="leftArrow">
            <a:avLst>
              <a:gd name="adj1" fmla="val 50000"/>
              <a:gd name="adj2" fmla="val 50694"/>
            </a:avLst>
          </a:prstGeom>
          <a:solidFill>
            <a:srgbClr val="FF0000"/>
          </a:solidFill>
          <a:ln w="12700">
            <a:solidFill>
              <a:srgbClr val="FF0000"/>
            </a:solidFill>
            <a:miter lim="800000"/>
            <a:headEnd type="none" w="sm" len="sm"/>
            <a:tailEnd type="none" w="sm" len="sm"/>
          </a:ln>
          <a:effectLst/>
        </p:spPr>
        <p:txBody>
          <a:bodyPr wrap="none" anchor="ctr"/>
          <a:lstStyle/>
          <a:p>
            <a:endParaRPr lang="en-GB"/>
          </a:p>
        </p:txBody>
      </p:sp>
      <p:sp>
        <p:nvSpPr>
          <p:cNvPr id="763920" name="Rectangle 16"/>
          <p:cNvSpPr>
            <a:spLocks noGrp="1" noChangeArrowheads="1"/>
          </p:cNvSpPr>
          <p:nvPr>
            <p:ph type="title"/>
          </p:nvPr>
        </p:nvSpPr>
        <p:spPr>
          <a:noFill/>
          <a:ln/>
        </p:spPr>
        <p:txBody>
          <a:bodyPr lIns="92075" tIns="46038" rIns="92075" bIns="46038"/>
          <a:lstStyle/>
          <a:p>
            <a:r>
              <a:rPr lang="en-GB" sz="2800"/>
              <a:t>“One size does not fit all”</a:t>
            </a: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36139322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noFill/>
          <a:ln/>
        </p:spPr>
        <p:txBody>
          <a:bodyPr>
            <a:normAutofit/>
          </a:bodyPr>
          <a:lstStyle/>
          <a:p>
            <a:r>
              <a:rPr lang="en-GB" sz="3600" dirty="0" smtClean="0"/>
              <a:t>2. The </a:t>
            </a:r>
            <a:r>
              <a:rPr lang="en-GB" sz="3600" dirty="0"/>
              <a:t>de-coupling point</a:t>
            </a:r>
            <a:endParaRPr lang="en-US" sz="3600" dirty="0"/>
          </a:p>
        </p:txBody>
      </p:sp>
      <p:sp>
        <p:nvSpPr>
          <p:cNvPr id="722947" name="AutoShape 3"/>
          <p:cNvSpPr>
            <a:spLocks noChangeArrowheads="1"/>
          </p:cNvSpPr>
          <p:nvPr/>
        </p:nvSpPr>
        <p:spPr bwMode="auto">
          <a:xfrm flipV="1">
            <a:off x="4305300" y="2095500"/>
            <a:ext cx="682625" cy="590550"/>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a:p>
        </p:txBody>
      </p:sp>
      <p:sp>
        <p:nvSpPr>
          <p:cNvPr id="722948" name="AutoShape 4"/>
          <p:cNvSpPr>
            <a:spLocks noChangeArrowheads="1"/>
          </p:cNvSpPr>
          <p:nvPr/>
        </p:nvSpPr>
        <p:spPr bwMode="auto">
          <a:xfrm>
            <a:off x="1676400" y="2076450"/>
            <a:ext cx="2457450" cy="628650"/>
          </a:xfrm>
          <a:prstGeom prst="rightArrow">
            <a:avLst>
              <a:gd name="adj1" fmla="val 50000"/>
              <a:gd name="adj2" fmla="val 97727"/>
            </a:avLst>
          </a:prstGeom>
          <a:gradFill rotWithShape="0">
            <a:gsLst>
              <a:gs pos="0">
                <a:srgbClr val="FFFFFF"/>
              </a:gs>
              <a:gs pos="100000">
                <a:schemeClr val="accent1"/>
              </a:gs>
            </a:gsLst>
            <a:lin ang="0" scaled="1"/>
          </a:gradFill>
          <a:ln w="9525">
            <a:solidFill>
              <a:schemeClr val="tx1"/>
            </a:solidFill>
            <a:miter lim="800000"/>
            <a:headEnd/>
            <a:tailEnd/>
          </a:ln>
          <a:effectLst/>
        </p:spPr>
        <p:txBody>
          <a:bodyPr wrap="none" anchor="ctr"/>
          <a:lstStyle/>
          <a:p>
            <a:endParaRPr lang="en-GB"/>
          </a:p>
        </p:txBody>
      </p:sp>
      <p:sp>
        <p:nvSpPr>
          <p:cNvPr id="722949" name="AutoShape 5"/>
          <p:cNvSpPr>
            <a:spLocks noChangeArrowheads="1"/>
          </p:cNvSpPr>
          <p:nvPr/>
        </p:nvSpPr>
        <p:spPr bwMode="auto">
          <a:xfrm>
            <a:off x="5314950" y="2076450"/>
            <a:ext cx="1489075" cy="628650"/>
          </a:xfrm>
          <a:prstGeom prst="rightArrow">
            <a:avLst>
              <a:gd name="adj1" fmla="val 43935"/>
              <a:gd name="adj2" fmla="val 77783"/>
            </a:avLst>
          </a:prstGeom>
          <a:gradFill rotWithShape="0">
            <a:gsLst>
              <a:gs pos="0">
                <a:srgbClr val="FFFFFF"/>
              </a:gs>
              <a:gs pos="100000">
                <a:schemeClr val="accent1"/>
              </a:gs>
            </a:gsLst>
            <a:lin ang="0" scaled="1"/>
          </a:gradFill>
          <a:ln w="9525">
            <a:solidFill>
              <a:schemeClr val="tx1"/>
            </a:solidFill>
            <a:miter lim="800000"/>
            <a:headEnd/>
            <a:tailEnd/>
          </a:ln>
          <a:effectLst/>
        </p:spPr>
        <p:txBody>
          <a:bodyPr wrap="none" anchor="ctr"/>
          <a:lstStyle/>
          <a:p>
            <a:endParaRPr lang="en-GB"/>
          </a:p>
        </p:txBody>
      </p:sp>
      <p:sp>
        <p:nvSpPr>
          <p:cNvPr id="722950" name="Text Box 6"/>
          <p:cNvSpPr txBox="1">
            <a:spLocks noChangeArrowheads="1"/>
          </p:cNvSpPr>
          <p:nvPr/>
        </p:nvSpPr>
        <p:spPr bwMode="auto">
          <a:xfrm>
            <a:off x="2232025" y="1773238"/>
            <a:ext cx="895350" cy="4572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2400" b="1">
                <a:solidFill>
                  <a:schemeClr val="tx2"/>
                </a:solidFill>
                <a:latin typeface="Arial" charset="0"/>
              </a:rPr>
              <a:t>Lean</a:t>
            </a:r>
          </a:p>
        </p:txBody>
      </p:sp>
      <p:sp>
        <p:nvSpPr>
          <p:cNvPr id="722951" name="Text Box 7"/>
          <p:cNvSpPr txBox="1">
            <a:spLocks noChangeArrowheads="1"/>
          </p:cNvSpPr>
          <p:nvPr/>
        </p:nvSpPr>
        <p:spPr bwMode="auto">
          <a:xfrm>
            <a:off x="5364163" y="1773238"/>
            <a:ext cx="928687" cy="4572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2400" b="1">
                <a:solidFill>
                  <a:schemeClr val="tx2"/>
                </a:solidFill>
                <a:latin typeface="Arial" charset="0"/>
              </a:rPr>
              <a:t>Agile</a:t>
            </a:r>
          </a:p>
        </p:txBody>
      </p:sp>
      <p:sp>
        <p:nvSpPr>
          <p:cNvPr id="722952" name="Text Box 8"/>
          <p:cNvSpPr txBox="1">
            <a:spLocks noChangeArrowheads="1"/>
          </p:cNvSpPr>
          <p:nvPr/>
        </p:nvSpPr>
        <p:spPr bwMode="auto">
          <a:xfrm>
            <a:off x="1258888" y="2852738"/>
            <a:ext cx="3082925" cy="1135062"/>
          </a:xfrm>
          <a:prstGeom prst="rect">
            <a:avLst/>
          </a:prstGeom>
          <a:noFill/>
          <a:ln w="9525">
            <a:noFill/>
            <a:miter lim="800000"/>
            <a:headEnd/>
            <a:tailEnd/>
          </a:ln>
          <a:effectLst/>
        </p:spPr>
        <p:txBody>
          <a:bodyPr>
            <a:spAutoFit/>
          </a:bodyPr>
          <a:lstStyle/>
          <a:p>
            <a:pPr marL="190500" indent="-190500" algn="l" eaLnBrk="0" hangingPunct="0">
              <a:spcBef>
                <a:spcPct val="40000"/>
              </a:spcBef>
              <a:buClrTx/>
              <a:buFontTx/>
              <a:buChar char="•"/>
            </a:pPr>
            <a:r>
              <a:rPr lang="en-US">
                <a:solidFill>
                  <a:schemeClr val="tx2"/>
                </a:solidFill>
                <a:latin typeface="Arial" charset="0"/>
              </a:rPr>
              <a:t>Forecast driven</a:t>
            </a:r>
          </a:p>
          <a:p>
            <a:pPr marL="190500" indent="-190500" algn="l" eaLnBrk="0" hangingPunct="0">
              <a:spcBef>
                <a:spcPct val="40000"/>
              </a:spcBef>
              <a:buClrTx/>
              <a:buFontTx/>
              <a:buChar char="•"/>
            </a:pPr>
            <a:r>
              <a:rPr lang="en-US">
                <a:solidFill>
                  <a:schemeClr val="tx2"/>
                </a:solidFill>
                <a:latin typeface="Arial" charset="0"/>
              </a:rPr>
              <a:t>Economic batch quantities</a:t>
            </a:r>
          </a:p>
          <a:p>
            <a:pPr marL="190500" indent="-190500" algn="l" eaLnBrk="0" hangingPunct="0">
              <a:spcBef>
                <a:spcPct val="40000"/>
              </a:spcBef>
              <a:buClrTx/>
              <a:buFontTx/>
              <a:buChar char="•"/>
            </a:pPr>
            <a:r>
              <a:rPr lang="en-US">
                <a:solidFill>
                  <a:schemeClr val="tx2"/>
                </a:solidFill>
                <a:latin typeface="Arial" charset="0"/>
              </a:rPr>
              <a:t>Maximise efficiencies</a:t>
            </a:r>
          </a:p>
        </p:txBody>
      </p:sp>
      <p:sp>
        <p:nvSpPr>
          <p:cNvPr id="722953" name="Text Box 9"/>
          <p:cNvSpPr txBox="1">
            <a:spLocks noChangeArrowheads="1"/>
          </p:cNvSpPr>
          <p:nvPr/>
        </p:nvSpPr>
        <p:spPr bwMode="auto">
          <a:xfrm>
            <a:off x="5364163" y="2852738"/>
            <a:ext cx="3068637" cy="1135062"/>
          </a:xfrm>
          <a:prstGeom prst="rect">
            <a:avLst/>
          </a:prstGeom>
          <a:noFill/>
          <a:ln w="9525">
            <a:noFill/>
            <a:miter lim="800000"/>
            <a:headEnd/>
            <a:tailEnd/>
          </a:ln>
          <a:effectLst/>
        </p:spPr>
        <p:txBody>
          <a:bodyPr>
            <a:spAutoFit/>
          </a:bodyPr>
          <a:lstStyle/>
          <a:p>
            <a:pPr marL="190500" indent="-190500" algn="l" eaLnBrk="0" hangingPunct="0">
              <a:spcBef>
                <a:spcPct val="40000"/>
              </a:spcBef>
              <a:buClrTx/>
              <a:buFontTx/>
              <a:buChar char="•"/>
            </a:pPr>
            <a:r>
              <a:rPr lang="en-US">
                <a:solidFill>
                  <a:schemeClr val="tx2"/>
                </a:solidFill>
                <a:latin typeface="Arial" charset="0"/>
              </a:rPr>
              <a:t>Demand driven</a:t>
            </a:r>
          </a:p>
          <a:p>
            <a:pPr marL="190500" indent="-190500" algn="l" eaLnBrk="0" hangingPunct="0">
              <a:spcBef>
                <a:spcPct val="40000"/>
              </a:spcBef>
              <a:buClrTx/>
              <a:buFontTx/>
              <a:buChar char="•"/>
            </a:pPr>
            <a:r>
              <a:rPr lang="en-US">
                <a:solidFill>
                  <a:schemeClr val="tx2"/>
                </a:solidFill>
                <a:latin typeface="Arial" charset="0"/>
              </a:rPr>
              <a:t>Localised Configuration</a:t>
            </a:r>
          </a:p>
          <a:p>
            <a:pPr marL="190500" indent="-190500" algn="l" eaLnBrk="0" hangingPunct="0">
              <a:spcBef>
                <a:spcPct val="40000"/>
              </a:spcBef>
              <a:buClrTx/>
              <a:buFontTx/>
              <a:buChar char="•"/>
            </a:pPr>
            <a:r>
              <a:rPr lang="en-US">
                <a:solidFill>
                  <a:schemeClr val="tx2"/>
                </a:solidFill>
                <a:latin typeface="Arial" charset="0"/>
              </a:rPr>
              <a:t>Maximise effectiveness</a:t>
            </a:r>
          </a:p>
        </p:txBody>
      </p:sp>
      <p:sp>
        <p:nvSpPr>
          <p:cNvPr id="722954" name="AutoShape 10"/>
          <p:cNvSpPr>
            <a:spLocks noChangeArrowheads="1"/>
          </p:cNvSpPr>
          <p:nvPr/>
        </p:nvSpPr>
        <p:spPr bwMode="auto">
          <a:xfrm rot="-5400000">
            <a:off x="4003013" y="3659187"/>
            <a:ext cx="1295400" cy="206375"/>
          </a:xfrm>
          <a:prstGeom prst="rightArrow">
            <a:avLst>
              <a:gd name="adj1" fmla="val 40009"/>
              <a:gd name="adj2" fmla="val 13771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a:p>
        </p:txBody>
      </p:sp>
      <p:sp>
        <p:nvSpPr>
          <p:cNvPr id="722955" name="Text Box 11"/>
          <p:cNvSpPr txBox="1">
            <a:spLocks noChangeArrowheads="1"/>
          </p:cNvSpPr>
          <p:nvPr/>
        </p:nvSpPr>
        <p:spPr bwMode="auto">
          <a:xfrm>
            <a:off x="4013200" y="4421188"/>
            <a:ext cx="1338828" cy="707886"/>
          </a:xfrm>
          <a:prstGeom prst="rect">
            <a:avLst/>
          </a:prstGeom>
          <a:noFill/>
          <a:ln w="9525">
            <a:noFill/>
            <a:miter lim="800000"/>
            <a:headEnd/>
            <a:tailEnd/>
          </a:ln>
          <a:effectLst/>
        </p:spPr>
        <p:txBody>
          <a:bodyPr wrap="none">
            <a:spAutoFit/>
          </a:bodyPr>
          <a:lstStyle/>
          <a:p>
            <a:pPr eaLnBrk="0" hangingPunct="0">
              <a:spcBef>
                <a:spcPct val="0"/>
              </a:spcBef>
              <a:buClrTx/>
            </a:pPr>
            <a:r>
              <a:rPr lang="en-US" sz="2000" b="1" dirty="0">
                <a:solidFill>
                  <a:schemeClr val="tx2"/>
                </a:solidFill>
                <a:latin typeface="Arial" charset="0"/>
              </a:rPr>
              <a:t>Strategic</a:t>
            </a:r>
          </a:p>
          <a:p>
            <a:pPr eaLnBrk="0" hangingPunct="0">
              <a:spcBef>
                <a:spcPct val="0"/>
              </a:spcBef>
              <a:buClrTx/>
            </a:pPr>
            <a:r>
              <a:rPr lang="en-US" sz="2000" b="1" dirty="0">
                <a:solidFill>
                  <a:schemeClr val="tx2"/>
                </a:solidFill>
                <a:latin typeface="Arial" charset="0"/>
              </a:rPr>
              <a:t>Inventory</a:t>
            </a: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spd="med">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idx="4294967295"/>
          </p:nvPr>
        </p:nvSpPr>
        <p:spPr>
          <a:xfrm>
            <a:off x="179512" y="0"/>
            <a:ext cx="8610600" cy="908050"/>
          </a:xfrm>
          <a:noFill/>
          <a:ln/>
        </p:spPr>
        <p:txBody>
          <a:bodyPr>
            <a:normAutofit/>
          </a:bodyPr>
          <a:lstStyle/>
          <a:p>
            <a:r>
              <a:rPr lang="en-GB" sz="3200" dirty="0" smtClean="0"/>
              <a:t>2. De-coupling point</a:t>
            </a:r>
            <a:endParaRPr lang="en-US" sz="3200" dirty="0"/>
          </a:p>
        </p:txBody>
      </p:sp>
      <p:grpSp>
        <p:nvGrpSpPr>
          <p:cNvPr id="1271" name="Group 1270"/>
          <p:cNvGrpSpPr/>
          <p:nvPr/>
        </p:nvGrpSpPr>
        <p:grpSpPr>
          <a:xfrm>
            <a:off x="251520" y="836712"/>
            <a:ext cx="8515350" cy="2370102"/>
            <a:chOff x="307975" y="922973"/>
            <a:chExt cx="8515350" cy="2787898"/>
          </a:xfrm>
        </p:grpSpPr>
        <p:sp>
          <p:nvSpPr>
            <p:cNvPr id="724995" name="Freeform 3"/>
            <p:cNvSpPr>
              <a:spLocks/>
            </p:cNvSpPr>
            <p:nvPr/>
          </p:nvSpPr>
          <p:spPr bwMode="auto">
            <a:xfrm>
              <a:off x="442913" y="922973"/>
              <a:ext cx="792162" cy="569912"/>
            </a:xfrm>
            <a:custGeom>
              <a:avLst/>
              <a:gdLst/>
              <a:ahLst/>
              <a:cxnLst>
                <a:cxn ang="0">
                  <a:pos x="249" y="0"/>
                </a:cxn>
                <a:cxn ang="0">
                  <a:pos x="249" y="89"/>
                </a:cxn>
                <a:cxn ang="0">
                  <a:pos x="0" y="89"/>
                </a:cxn>
                <a:cxn ang="0">
                  <a:pos x="0" y="627"/>
                </a:cxn>
                <a:cxn ang="0">
                  <a:pos x="249" y="627"/>
                </a:cxn>
                <a:cxn ang="0">
                  <a:pos x="249" y="718"/>
                </a:cxn>
                <a:cxn ang="0">
                  <a:pos x="499" y="359"/>
                </a:cxn>
                <a:cxn ang="0">
                  <a:pos x="249" y="0"/>
                </a:cxn>
              </a:cxnLst>
              <a:rect l="0" t="0" r="r" b="b"/>
              <a:pathLst>
                <a:path w="499" h="718">
                  <a:moveTo>
                    <a:pt x="249" y="0"/>
                  </a:moveTo>
                  <a:lnTo>
                    <a:pt x="249" y="89"/>
                  </a:lnTo>
                  <a:lnTo>
                    <a:pt x="0" y="89"/>
                  </a:lnTo>
                  <a:lnTo>
                    <a:pt x="0" y="627"/>
                  </a:lnTo>
                  <a:lnTo>
                    <a:pt x="249" y="627"/>
                  </a:lnTo>
                  <a:lnTo>
                    <a:pt x="249" y="718"/>
                  </a:lnTo>
                  <a:lnTo>
                    <a:pt x="499" y="359"/>
                  </a:lnTo>
                  <a:lnTo>
                    <a:pt x="249" y="0"/>
                  </a:lnTo>
                  <a:close/>
                </a:path>
              </a:pathLst>
            </a:custGeom>
            <a:ln>
              <a:headEnd/>
              <a:tailEnd/>
            </a:ln>
          </p:spPr>
          <p:style>
            <a:lnRef idx="2">
              <a:schemeClr val="accent5"/>
            </a:lnRef>
            <a:fillRef idx="1">
              <a:schemeClr val="lt1"/>
            </a:fillRef>
            <a:effectRef idx="0">
              <a:schemeClr val="accent5"/>
            </a:effectRef>
            <a:fontRef idx="minor">
              <a:schemeClr val="dk1"/>
            </a:fontRef>
          </p:style>
          <p:txBody>
            <a:bodyPr/>
            <a:lstStyle/>
            <a:p>
              <a:endParaRPr lang="en-GB" sz="1400">
                <a:solidFill>
                  <a:schemeClr val="dk1"/>
                </a:solidFill>
              </a:endParaRPr>
            </a:p>
          </p:txBody>
        </p:sp>
        <p:sp>
          <p:nvSpPr>
            <p:cNvPr id="724998" name="Freeform 6"/>
            <p:cNvSpPr>
              <a:spLocks/>
            </p:cNvSpPr>
            <p:nvPr/>
          </p:nvSpPr>
          <p:spPr bwMode="auto">
            <a:xfrm>
              <a:off x="430213" y="1654810"/>
              <a:ext cx="2960687" cy="587375"/>
            </a:xfrm>
            <a:custGeom>
              <a:avLst/>
              <a:gdLst/>
              <a:ahLst/>
              <a:cxnLst>
                <a:cxn ang="0">
                  <a:pos x="1610" y="0"/>
                </a:cxn>
                <a:cxn ang="0">
                  <a:pos x="1610" y="92"/>
                </a:cxn>
                <a:cxn ang="0">
                  <a:pos x="0" y="92"/>
                </a:cxn>
                <a:cxn ang="0">
                  <a:pos x="0" y="648"/>
                </a:cxn>
                <a:cxn ang="0">
                  <a:pos x="1610" y="648"/>
                </a:cxn>
                <a:cxn ang="0">
                  <a:pos x="1610" y="740"/>
                </a:cxn>
                <a:cxn ang="0">
                  <a:pos x="1865" y="369"/>
                </a:cxn>
                <a:cxn ang="0">
                  <a:pos x="1610" y="0"/>
                </a:cxn>
              </a:cxnLst>
              <a:rect l="0" t="0" r="r" b="b"/>
              <a:pathLst>
                <a:path w="1865" h="740">
                  <a:moveTo>
                    <a:pt x="1610" y="0"/>
                  </a:moveTo>
                  <a:lnTo>
                    <a:pt x="1610" y="92"/>
                  </a:lnTo>
                  <a:lnTo>
                    <a:pt x="0" y="92"/>
                  </a:lnTo>
                  <a:lnTo>
                    <a:pt x="0" y="648"/>
                  </a:lnTo>
                  <a:lnTo>
                    <a:pt x="1610" y="648"/>
                  </a:lnTo>
                  <a:lnTo>
                    <a:pt x="1610" y="740"/>
                  </a:lnTo>
                  <a:lnTo>
                    <a:pt x="1865" y="369"/>
                  </a:lnTo>
                  <a:lnTo>
                    <a:pt x="1610" y="0"/>
                  </a:lnTo>
                  <a:close/>
                </a:path>
              </a:pathLst>
            </a:custGeom>
            <a:ln>
              <a:headEnd/>
              <a:tailEnd/>
            </a:ln>
          </p:spPr>
          <p:style>
            <a:lnRef idx="2">
              <a:schemeClr val="accent5"/>
            </a:lnRef>
            <a:fillRef idx="1">
              <a:schemeClr val="lt1"/>
            </a:fillRef>
            <a:effectRef idx="0">
              <a:schemeClr val="accent5"/>
            </a:effectRef>
            <a:fontRef idx="minor">
              <a:schemeClr val="dk1"/>
            </a:fontRef>
          </p:style>
          <p:txBody>
            <a:bodyPr/>
            <a:lstStyle/>
            <a:p>
              <a:endParaRPr lang="en-GB" sz="1400">
                <a:solidFill>
                  <a:schemeClr val="dk1"/>
                </a:solidFill>
              </a:endParaRPr>
            </a:p>
          </p:txBody>
        </p:sp>
        <p:sp>
          <p:nvSpPr>
            <p:cNvPr id="725001" name="Rectangle 9"/>
            <p:cNvSpPr>
              <a:spLocks noChangeArrowheads="1"/>
            </p:cNvSpPr>
            <p:nvPr/>
          </p:nvSpPr>
          <p:spPr bwMode="auto">
            <a:xfrm>
              <a:off x="7778750" y="1608773"/>
              <a:ext cx="1044575" cy="781050"/>
            </a:xfrm>
            <a:prstGeom prst="rect">
              <a:avLst/>
            </a:prstGeom>
            <a:noFill/>
            <a:ln w="9525">
              <a:noFill/>
              <a:miter lim="800000"/>
              <a:headEnd/>
              <a:tailEnd/>
            </a:ln>
          </p:spPr>
          <p:txBody>
            <a:bodyPr/>
            <a:lstStyle/>
            <a:p>
              <a:endParaRPr lang="en-GB" sz="1400">
                <a:solidFill>
                  <a:srgbClr val="0070C0"/>
                </a:solidFill>
              </a:endParaRPr>
            </a:p>
          </p:txBody>
        </p:sp>
        <p:sp>
          <p:nvSpPr>
            <p:cNvPr id="725002" name="Rectangle 10"/>
            <p:cNvSpPr>
              <a:spLocks noChangeArrowheads="1"/>
            </p:cNvSpPr>
            <p:nvPr/>
          </p:nvSpPr>
          <p:spPr bwMode="auto">
            <a:xfrm>
              <a:off x="7969250" y="1662748"/>
              <a:ext cx="442429"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dirty="0">
                  <a:solidFill>
                    <a:srgbClr val="0070C0"/>
                  </a:solidFill>
                  <a:latin typeface="Arial" charset="0"/>
                </a:rPr>
                <a:t>Driven</a:t>
              </a:r>
              <a:endParaRPr lang="en-US" sz="2000" dirty="0">
                <a:solidFill>
                  <a:srgbClr val="0070C0"/>
                </a:solidFill>
                <a:latin typeface="Times" pitchFamily="18" charset="0"/>
              </a:endParaRPr>
            </a:p>
          </p:txBody>
        </p:sp>
        <p:sp>
          <p:nvSpPr>
            <p:cNvPr id="725003" name="Rectangle 11"/>
            <p:cNvSpPr>
              <a:spLocks noChangeArrowheads="1"/>
            </p:cNvSpPr>
            <p:nvPr/>
          </p:nvSpPr>
          <p:spPr bwMode="auto">
            <a:xfrm>
              <a:off x="8166100" y="1896110"/>
              <a:ext cx="179536"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a:solidFill>
                    <a:srgbClr val="0070C0"/>
                  </a:solidFill>
                  <a:latin typeface="Arial" charset="0"/>
                </a:rPr>
                <a:t>By</a:t>
              </a:r>
              <a:endParaRPr lang="en-US" sz="2000">
                <a:solidFill>
                  <a:srgbClr val="0070C0"/>
                </a:solidFill>
                <a:latin typeface="Times" pitchFamily="18" charset="0"/>
              </a:endParaRPr>
            </a:p>
          </p:txBody>
        </p:sp>
        <p:sp>
          <p:nvSpPr>
            <p:cNvPr id="725004" name="Rectangle 12"/>
            <p:cNvSpPr>
              <a:spLocks noChangeArrowheads="1"/>
            </p:cNvSpPr>
            <p:nvPr/>
          </p:nvSpPr>
          <p:spPr bwMode="auto">
            <a:xfrm>
              <a:off x="7869238" y="2131060"/>
              <a:ext cx="578685"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dirty="0">
                  <a:solidFill>
                    <a:srgbClr val="0070C0"/>
                  </a:solidFill>
                  <a:latin typeface="Arial" charset="0"/>
                </a:rPr>
                <a:t>Demand</a:t>
              </a:r>
              <a:endParaRPr lang="en-US" sz="2000" dirty="0">
                <a:solidFill>
                  <a:srgbClr val="0070C0"/>
                </a:solidFill>
                <a:latin typeface="Times" pitchFamily="18" charset="0"/>
              </a:endParaRPr>
            </a:p>
          </p:txBody>
        </p:sp>
        <p:sp>
          <p:nvSpPr>
            <p:cNvPr id="725005" name="Rectangle 13"/>
            <p:cNvSpPr>
              <a:spLocks noChangeArrowheads="1"/>
            </p:cNvSpPr>
            <p:nvPr/>
          </p:nvSpPr>
          <p:spPr bwMode="auto">
            <a:xfrm>
              <a:off x="307975" y="2343785"/>
              <a:ext cx="1071563" cy="781050"/>
            </a:xfrm>
            <a:prstGeom prst="rect">
              <a:avLst/>
            </a:prstGeom>
            <a:noFill/>
            <a:ln w="9525">
              <a:noFill/>
              <a:miter lim="800000"/>
              <a:headEnd/>
              <a:tailEnd/>
            </a:ln>
          </p:spPr>
          <p:txBody>
            <a:bodyPr/>
            <a:lstStyle/>
            <a:p>
              <a:endParaRPr lang="en-GB" sz="1400"/>
            </a:p>
          </p:txBody>
        </p:sp>
        <p:sp>
          <p:nvSpPr>
            <p:cNvPr id="725006" name="Rectangle 14"/>
            <p:cNvSpPr>
              <a:spLocks noChangeArrowheads="1"/>
            </p:cNvSpPr>
            <p:nvPr/>
          </p:nvSpPr>
          <p:spPr bwMode="auto">
            <a:xfrm>
              <a:off x="631825" y="2397760"/>
              <a:ext cx="442429"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a:solidFill>
                    <a:schemeClr val="bg1"/>
                  </a:solidFill>
                  <a:latin typeface="Arial" charset="0"/>
                </a:rPr>
                <a:t>Driven</a:t>
              </a:r>
              <a:endParaRPr lang="en-US" sz="2000">
                <a:solidFill>
                  <a:schemeClr val="bg1"/>
                </a:solidFill>
                <a:latin typeface="Times" pitchFamily="18" charset="0"/>
              </a:endParaRPr>
            </a:p>
          </p:txBody>
        </p:sp>
        <p:sp>
          <p:nvSpPr>
            <p:cNvPr id="725007" name="Rectangle 15"/>
            <p:cNvSpPr>
              <a:spLocks noChangeArrowheads="1"/>
            </p:cNvSpPr>
            <p:nvPr/>
          </p:nvSpPr>
          <p:spPr bwMode="auto">
            <a:xfrm>
              <a:off x="787400" y="2632710"/>
              <a:ext cx="179536"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a:solidFill>
                    <a:schemeClr val="bg1"/>
                  </a:solidFill>
                  <a:latin typeface="Arial" charset="0"/>
                </a:rPr>
                <a:t>By</a:t>
              </a:r>
              <a:endParaRPr lang="en-US" sz="2000">
                <a:solidFill>
                  <a:schemeClr val="bg1"/>
                </a:solidFill>
                <a:latin typeface="Times" pitchFamily="18" charset="0"/>
              </a:endParaRPr>
            </a:p>
          </p:txBody>
        </p:sp>
        <p:sp>
          <p:nvSpPr>
            <p:cNvPr id="725011" name="Freeform 19"/>
            <p:cNvSpPr>
              <a:spLocks/>
            </p:cNvSpPr>
            <p:nvPr/>
          </p:nvSpPr>
          <p:spPr bwMode="auto">
            <a:xfrm>
              <a:off x="431800" y="3128010"/>
              <a:ext cx="6381750" cy="569913"/>
            </a:xfrm>
            <a:custGeom>
              <a:avLst/>
              <a:gdLst/>
              <a:ahLst/>
              <a:cxnLst>
                <a:cxn ang="0">
                  <a:pos x="3777" y="0"/>
                </a:cxn>
                <a:cxn ang="0">
                  <a:pos x="3777" y="89"/>
                </a:cxn>
                <a:cxn ang="0">
                  <a:pos x="0" y="89"/>
                </a:cxn>
                <a:cxn ang="0">
                  <a:pos x="0" y="628"/>
                </a:cxn>
                <a:cxn ang="0">
                  <a:pos x="3777" y="628"/>
                </a:cxn>
                <a:cxn ang="0">
                  <a:pos x="3777" y="718"/>
                </a:cxn>
                <a:cxn ang="0">
                  <a:pos x="4020" y="359"/>
                </a:cxn>
                <a:cxn ang="0">
                  <a:pos x="3777" y="0"/>
                </a:cxn>
              </a:cxnLst>
              <a:rect l="0" t="0" r="r" b="b"/>
              <a:pathLst>
                <a:path w="4020" h="718">
                  <a:moveTo>
                    <a:pt x="3777" y="0"/>
                  </a:moveTo>
                  <a:lnTo>
                    <a:pt x="3777" y="89"/>
                  </a:lnTo>
                  <a:lnTo>
                    <a:pt x="0" y="89"/>
                  </a:lnTo>
                  <a:lnTo>
                    <a:pt x="0" y="628"/>
                  </a:lnTo>
                  <a:lnTo>
                    <a:pt x="3777" y="628"/>
                  </a:lnTo>
                  <a:lnTo>
                    <a:pt x="3777" y="718"/>
                  </a:lnTo>
                  <a:lnTo>
                    <a:pt x="4020" y="359"/>
                  </a:lnTo>
                  <a:lnTo>
                    <a:pt x="3777" y="0"/>
                  </a:lnTo>
                  <a:close/>
                </a:path>
              </a:pathLst>
            </a:custGeom>
            <a:ln>
              <a:headEnd/>
              <a:tailEnd/>
            </a:ln>
          </p:spPr>
          <p:style>
            <a:lnRef idx="2">
              <a:schemeClr val="accent5"/>
            </a:lnRef>
            <a:fillRef idx="1">
              <a:schemeClr val="lt1"/>
            </a:fillRef>
            <a:effectRef idx="0">
              <a:schemeClr val="accent5"/>
            </a:effectRef>
            <a:fontRef idx="minor">
              <a:schemeClr val="dk1"/>
            </a:fontRef>
          </p:style>
          <p:txBody>
            <a:bodyPr/>
            <a:lstStyle/>
            <a:p>
              <a:endParaRPr lang="en-GB" sz="1400">
                <a:solidFill>
                  <a:schemeClr val="dk1"/>
                </a:solidFill>
              </a:endParaRPr>
            </a:p>
          </p:txBody>
        </p:sp>
        <p:sp>
          <p:nvSpPr>
            <p:cNvPr id="725014" name="Freeform 22"/>
            <p:cNvSpPr>
              <a:spLocks/>
            </p:cNvSpPr>
            <p:nvPr/>
          </p:nvSpPr>
          <p:spPr bwMode="auto">
            <a:xfrm>
              <a:off x="1398588" y="2399348"/>
              <a:ext cx="3606800" cy="587375"/>
            </a:xfrm>
            <a:custGeom>
              <a:avLst/>
              <a:gdLst/>
              <a:ahLst/>
              <a:cxnLst>
                <a:cxn ang="0">
                  <a:pos x="2014" y="0"/>
                </a:cxn>
                <a:cxn ang="0">
                  <a:pos x="2014" y="93"/>
                </a:cxn>
                <a:cxn ang="0">
                  <a:pos x="0" y="93"/>
                </a:cxn>
                <a:cxn ang="0">
                  <a:pos x="0" y="648"/>
                </a:cxn>
                <a:cxn ang="0">
                  <a:pos x="2014" y="648"/>
                </a:cxn>
                <a:cxn ang="0">
                  <a:pos x="2014" y="740"/>
                </a:cxn>
                <a:cxn ang="0">
                  <a:pos x="2272" y="370"/>
                </a:cxn>
                <a:cxn ang="0">
                  <a:pos x="2014" y="0"/>
                </a:cxn>
              </a:cxnLst>
              <a:rect l="0" t="0" r="r" b="b"/>
              <a:pathLst>
                <a:path w="2272" h="740">
                  <a:moveTo>
                    <a:pt x="2014" y="0"/>
                  </a:moveTo>
                  <a:lnTo>
                    <a:pt x="2014" y="93"/>
                  </a:lnTo>
                  <a:lnTo>
                    <a:pt x="0" y="93"/>
                  </a:lnTo>
                  <a:lnTo>
                    <a:pt x="0" y="648"/>
                  </a:lnTo>
                  <a:lnTo>
                    <a:pt x="2014" y="648"/>
                  </a:lnTo>
                  <a:lnTo>
                    <a:pt x="2014" y="740"/>
                  </a:lnTo>
                  <a:lnTo>
                    <a:pt x="2272" y="370"/>
                  </a:lnTo>
                  <a:lnTo>
                    <a:pt x="2014" y="0"/>
                  </a:lnTo>
                  <a:close/>
                </a:path>
              </a:pathLst>
            </a:custGeom>
            <a:ln>
              <a:headEnd/>
              <a:tailEnd/>
            </a:ln>
          </p:spPr>
          <p:style>
            <a:lnRef idx="2">
              <a:schemeClr val="accent5"/>
            </a:lnRef>
            <a:fillRef idx="1">
              <a:schemeClr val="lt1"/>
            </a:fillRef>
            <a:effectRef idx="0">
              <a:schemeClr val="accent5"/>
            </a:effectRef>
            <a:fontRef idx="minor">
              <a:schemeClr val="dk1"/>
            </a:fontRef>
          </p:style>
          <p:txBody>
            <a:bodyPr/>
            <a:lstStyle/>
            <a:p>
              <a:endParaRPr lang="en-GB" sz="1400">
                <a:solidFill>
                  <a:schemeClr val="dk1"/>
                </a:solidFill>
              </a:endParaRPr>
            </a:p>
          </p:txBody>
        </p:sp>
        <p:sp>
          <p:nvSpPr>
            <p:cNvPr id="725531" name="Freeform 539"/>
            <p:cNvSpPr>
              <a:spLocks/>
            </p:cNvSpPr>
            <p:nvPr/>
          </p:nvSpPr>
          <p:spPr bwMode="auto">
            <a:xfrm>
              <a:off x="1420813" y="922973"/>
              <a:ext cx="731837" cy="569912"/>
            </a:xfrm>
            <a:custGeom>
              <a:avLst/>
              <a:gdLst/>
              <a:ahLst/>
              <a:cxnLst>
                <a:cxn ang="0">
                  <a:pos x="231" y="718"/>
                </a:cxn>
                <a:cxn ang="0">
                  <a:pos x="461" y="0"/>
                </a:cxn>
                <a:cxn ang="0">
                  <a:pos x="0" y="0"/>
                </a:cxn>
                <a:cxn ang="0">
                  <a:pos x="231" y="718"/>
                </a:cxn>
              </a:cxnLst>
              <a:rect l="0" t="0" r="r" b="b"/>
              <a:pathLst>
                <a:path w="461" h="718">
                  <a:moveTo>
                    <a:pt x="231" y="718"/>
                  </a:moveTo>
                  <a:lnTo>
                    <a:pt x="461" y="0"/>
                  </a:lnTo>
                  <a:lnTo>
                    <a:pt x="0" y="0"/>
                  </a:lnTo>
                  <a:lnTo>
                    <a:pt x="231" y="71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GB" sz="1400"/>
            </a:p>
          </p:txBody>
        </p:sp>
        <p:sp>
          <p:nvSpPr>
            <p:cNvPr id="725532" name="Freeform 540"/>
            <p:cNvSpPr>
              <a:spLocks/>
            </p:cNvSpPr>
            <p:nvPr/>
          </p:nvSpPr>
          <p:spPr bwMode="auto">
            <a:xfrm>
              <a:off x="2267744" y="957568"/>
              <a:ext cx="6381750" cy="569912"/>
            </a:xfrm>
            <a:custGeom>
              <a:avLst/>
              <a:gdLst/>
              <a:ahLst/>
              <a:cxnLst>
                <a:cxn ang="0">
                  <a:pos x="243" y="0"/>
                </a:cxn>
                <a:cxn ang="0">
                  <a:pos x="243" y="89"/>
                </a:cxn>
                <a:cxn ang="0">
                  <a:pos x="4020" y="89"/>
                </a:cxn>
                <a:cxn ang="0">
                  <a:pos x="4020" y="627"/>
                </a:cxn>
                <a:cxn ang="0">
                  <a:pos x="243" y="627"/>
                </a:cxn>
                <a:cxn ang="0">
                  <a:pos x="243" y="718"/>
                </a:cxn>
                <a:cxn ang="0">
                  <a:pos x="0" y="359"/>
                </a:cxn>
                <a:cxn ang="0">
                  <a:pos x="243" y="0"/>
                </a:cxn>
              </a:cxnLst>
              <a:rect l="0" t="0" r="r" b="b"/>
              <a:pathLst>
                <a:path w="4020" h="718">
                  <a:moveTo>
                    <a:pt x="243" y="0"/>
                  </a:moveTo>
                  <a:lnTo>
                    <a:pt x="243" y="89"/>
                  </a:lnTo>
                  <a:lnTo>
                    <a:pt x="4020" y="89"/>
                  </a:lnTo>
                  <a:lnTo>
                    <a:pt x="4020" y="627"/>
                  </a:lnTo>
                  <a:lnTo>
                    <a:pt x="243" y="627"/>
                  </a:lnTo>
                  <a:lnTo>
                    <a:pt x="243" y="718"/>
                  </a:lnTo>
                  <a:lnTo>
                    <a:pt x="0" y="359"/>
                  </a:lnTo>
                  <a:lnTo>
                    <a:pt x="243"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GB" sz="1400"/>
            </a:p>
          </p:txBody>
        </p:sp>
        <p:sp>
          <p:nvSpPr>
            <p:cNvPr id="725534" name="Freeform 542"/>
            <p:cNvSpPr>
              <a:spLocks/>
            </p:cNvSpPr>
            <p:nvPr/>
          </p:nvSpPr>
          <p:spPr bwMode="auto">
            <a:xfrm>
              <a:off x="3414713" y="1664335"/>
              <a:ext cx="731837" cy="568325"/>
            </a:xfrm>
            <a:custGeom>
              <a:avLst/>
              <a:gdLst/>
              <a:ahLst/>
              <a:cxnLst>
                <a:cxn ang="0">
                  <a:pos x="231" y="716"/>
                </a:cxn>
                <a:cxn ang="0">
                  <a:pos x="461" y="0"/>
                </a:cxn>
                <a:cxn ang="0">
                  <a:pos x="0" y="0"/>
                </a:cxn>
                <a:cxn ang="0">
                  <a:pos x="231" y="716"/>
                </a:cxn>
              </a:cxnLst>
              <a:rect l="0" t="0" r="r" b="b"/>
              <a:pathLst>
                <a:path w="461" h="716">
                  <a:moveTo>
                    <a:pt x="231" y="716"/>
                  </a:moveTo>
                  <a:lnTo>
                    <a:pt x="461" y="0"/>
                  </a:lnTo>
                  <a:lnTo>
                    <a:pt x="0" y="0"/>
                  </a:lnTo>
                  <a:lnTo>
                    <a:pt x="231" y="71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GB" sz="1400"/>
            </a:p>
          </p:txBody>
        </p:sp>
        <p:sp>
          <p:nvSpPr>
            <p:cNvPr id="725535" name="Freeform 543"/>
            <p:cNvSpPr>
              <a:spLocks/>
            </p:cNvSpPr>
            <p:nvPr/>
          </p:nvSpPr>
          <p:spPr bwMode="auto">
            <a:xfrm>
              <a:off x="4111686" y="1666073"/>
              <a:ext cx="3605213" cy="587375"/>
            </a:xfrm>
            <a:custGeom>
              <a:avLst/>
              <a:gdLst/>
              <a:ahLst/>
              <a:cxnLst>
                <a:cxn ang="0">
                  <a:pos x="258" y="0"/>
                </a:cxn>
                <a:cxn ang="0">
                  <a:pos x="258" y="92"/>
                </a:cxn>
                <a:cxn ang="0">
                  <a:pos x="2271" y="92"/>
                </a:cxn>
                <a:cxn ang="0">
                  <a:pos x="2271" y="648"/>
                </a:cxn>
                <a:cxn ang="0">
                  <a:pos x="258" y="648"/>
                </a:cxn>
                <a:cxn ang="0">
                  <a:pos x="258" y="740"/>
                </a:cxn>
                <a:cxn ang="0">
                  <a:pos x="0" y="369"/>
                </a:cxn>
                <a:cxn ang="0">
                  <a:pos x="258" y="0"/>
                </a:cxn>
              </a:cxnLst>
              <a:rect l="0" t="0" r="r" b="b"/>
              <a:pathLst>
                <a:path w="2271" h="740">
                  <a:moveTo>
                    <a:pt x="258" y="0"/>
                  </a:moveTo>
                  <a:lnTo>
                    <a:pt x="258" y="92"/>
                  </a:lnTo>
                  <a:lnTo>
                    <a:pt x="2271" y="92"/>
                  </a:lnTo>
                  <a:lnTo>
                    <a:pt x="2271" y="648"/>
                  </a:lnTo>
                  <a:lnTo>
                    <a:pt x="258" y="648"/>
                  </a:lnTo>
                  <a:lnTo>
                    <a:pt x="258" y="740"/>
                  </a:lnTo>
                  <a:lnTo>
                    <a:pt x="0" y="369"/>
                  </a:lnTo>
                  <a:lnTo>
                    <a:pt x="258"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GB" sz="1400"/>
            </a:p>
          </p:txBody>
        </p:sp>
        <p:sp>
          <p:nvSpPr>
            <p:cNvPr id="725540" name="Rectangle 548"/>
            <p:cNvSpPr>
              <a:spLocks noChangeArrowheads="1"/>
            </p:cNvSpPr>
            <p:nvPr/>
          </p:nvSpPr>
          <p:spPr bwMode="auto">
            <a:xfrm>
              <a:off x="307975" y="2343785"/>
              <a:ext cx="1071563" cy="781050"/>
            </a:xfrm>
            <a:prstGeom prst="rect">
              <a:avLst/>
            </a:prstGeom>
            <a:noFill/>
            <a:ln w="9525">
              <a:noFill/>
              <a:miter lim="800000"/>
              <a:headEnd/>
              <a:tailEnd/>
            </a:ln>
          </p:spPr>
          <p:txBody>
            <a:bodyPr/>
            <a:lstStyle/>
            <a:p>
              <a:endParaRPr lang="en-GB" sz="1400"/>
            </a:p>
          </p:txBody>
        </p:sp>
        <p:sp>
          <p:nvSpPr>
            <p:cNvPr id="725541" name="Rectangle 549"/>
            <p:cNvSpPr>
              <a:spLocks noChangeArrowheads="1"/>
            </p:cNvSpPr>
            <p:nvPr/>
          </p:nvSpPr>
          <p:spPr bwMode="auto">
            <a:xfrm>
              <a:off x="631825" y="2397760"/>
              <a:ext cx="442429" cy="204775"/>
            </a:xfrm>
            <a:prstGeom prst="rect">
              <a:avLst/>
            </a:prstGeom>
            <a:noFill/>
            <a:ln w="9525">
              <a:noFill/>
              <a:miter lim="800000"/>
              <a:headEnd/>
              <a:tailEnd/>
            </a:ln>
          </p:spPr>
          <p:txBody>
            <a:bodyPr wrap="none" lIns="0" tIns="0" rIns="0" bIns="0">
              <a:spAutoFit/>
            </a:bodyPr>
            <a:lstStyle/>
            <a:p>
              <a:pPr eaLnBrk="0" hangingPunct="0">
                <a:spcBef>
                  <a:spcPct val="0"/>
                </a:spcBef>
                <a:buClrTx/>
              </a:pPr>
              <a:r>
                <a:rPr lang="en-US" sz="1200" dirty="0">
                  <a:solidFill>
                    <a:schemeClr val="tx2"/>
                  </a:solidFill>
                  <a:latin typeface="Arial" charset="0"/>
                </a:rPr>
                <a:t>Driven</a:t>
              </a:r>
              <a:endParaRPr lang="en-US" sz="2000" dirty="0">
                <a:solidFill>
                  <a:schemeClr val="tx2"/>
                </a:solidFill>
                <a:latin typeface="Times" pitchFamily="18" charset="0"/>
              </a:endParaRPr>
            </a:p>
          </p:txBody>
        </p:sp>
        <p:sp>
          <p:nvSpPr>
            <p:cNvPr id="725542" name="Rectangle 550"/>
            <p:cNvSpPr>
              <a:spLocks noChangeArrowheads="1"/>
            </p:cNvSpPr>
            <p:nvPr/>
          </p:nvSpPr>
          <p:spPr bwMode="auto">
            <a:xfrm>
              <a:off x="596516" y="2632710"/>
              <a:ext cx="597921" cy="409551"/>
            </a:xfrm>
            <a:prstGeom prst="rect">
              <a:avLst/>
            </a:prstGeom>
            <a:noFill/>
            <a:ln w="9525">
              <a:noFill/>
              <a:miter lim="800000"/>
              <a:headEnd/>
              <a:tailEnd/>
            </a:ln>
          </p:spPr>
          <p:txBody>
            <a:bodyPr wrap="none" lIns="0" tIns="0" rIns="0" bIns="0">
              <a:spAutoFit/>
            </a:bodyPr>
            <a:lstStyle/>
            <a:p>
              <a:pPr algn="ctr" eaLnBrk="0" hangingPunct="0">
                <a:spcBef>
                  <a:spcPct val="0"/>
                </a:spcBef>
                <a:buClrTx/>
              </a:pPr>
              <a:r>
                <a:rPr lang="en-US" sz="1200" dirty="0" smtClean="0">
                  <a:solidFill>
                    <a:schemeClr val="tx2"/>
                  </a:solidFill>
                  <a:latin typeface="Arial" charset="0"/>
                </a:rPr>
                <a:t>By</a:t>
              </a:r>
            </a:p>
            <a:p>
              <a:pPr algn="ctr" eaLnBrk="0" hangingPunct="0">
                <a:spcBef>
                  <a:spcPct val="0"/>
                </a:spcBef>
                <a:buClrTx/>
              </a:pPr>
              <a:r>
                <a:rPr lang="en-US" sz="1200" dirty="0" smtClean="0">
                  <a:solidFill>
                    <a:schemeClr val="tx2"/>
                  </a:solidFill>
                  <a:latin typeface="Arial" charset="0"/>
                </a:rPr>
                <a:t>Forecast</a:t>
              </a:r>
              <a:endParaRPr lang="en-US" sz="2000" dirty="0">
                <a:solidFill>
                  <a:schemeClr val="tx2"/>
                </a:solidFill>
                <a:latin typeface="Times" pitchFamily="18" charset="0"/>
              </a:endParaRPr>
            </a:p>
          </p:txBody>
        </p:sp>
        <p:sp>
          <p:nvSpPr>
            <p:cNvPr id="725544" name="Freeform 552"/>
            <p:cNvSpPr>
              <a:spLocks/>
            </p:cNvSpPr>
            <p:nvPr/>
          </p:nvSpPr>
          <p:spPr bwMode="auto">
            <a:xfrm>
              <a:off x="7032625" y="3128010"/>
              <a:ext cx="731838" cy="569913"/>
            </a:xfrm>
            <a:custGeom>
              <a:avLst/>
              <a:gdLst/>
              <a:ahLst/>
              <a:cxnLst>
                <a:cxn ang="0">
                  <a:pos x="231" y="718"/>
                </a:cxn>
                <a:cxn ang="0">
                  <a:pos x="461" y="0"/>
                </a:cxn>
                <a:cxn ang="0">
                  <a:pos x="0" y="0"/>
                </a:cxn>
                <a:cxn ang="0">
                  <a:pos x="231" y="718"/>
                </a:cxn>
              </a:cxnLst>
              <a:rect l="0" t="0" r="r" b="b"/>
              <a:pathLst>
                <a:path w="461" h="718">
                  <a:moveTo>
                    <a:pt x="231" y="718"/>
                  </a:moveTo>
                  <a:lnTo>
                    <a:pt x="461" y="0"/>
                  </a:lnTo>
                  <a:lnTo>
                    <a:pt x="0" y="0"/>
                  </a:lnTo>
                  <a:lnTo>
                    <a:pt x="231" y="71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GB" sz="1400"/>
            </a:p>
          </p:txBody>
        </p:sp>
        <p:sp>
          <p:nvSpPr>
            <p:cNvPr id="725545" name="Freeform 553"/>
            <p:cNvSpPr>
              <a:spLocks/>
            </p:cNvSpPr>
            <p:nvPr/>
          </p:nvSpPr>
          <p:spPr bwMode="auto">
            <a:xfrm>
              <a:off x="7821377" y="3140958"/>
              <a:ext cx="793750" cy="569913"/>
            </a:xfrm>
            <a:custGeom>
              <a:avLst/>
              <a:gdLst/>
              <a:ahLst/>
              <a:cxnLst>
                <a:cxn ang="0">
                  <a:pos x="250" y="0"/>
                </a:cxn>
                <a:cxn ang="0">
                  <a:pos x="250" y="89"/>
                </a:cxn>
                <a:cxn ang="0">
                  <a:pos x="500" y="89"/>
                </a:cxn>
                <a:cxn ang="0">
                  <a:pos x="500" y="628"/>
                </a:cxn>
                <a:cxn ang="0">
                  <a:pos x="250" y="628"/>
                </a:cxn>
                <a:cxn ang="0">
                  <a:pos x="250" y="718"/>
                </a:cxn>
                <a:cxn ang="0">
                  <a:pos x="0" y="359"/>
                </a:cxn>
                <a:cxn ang="0">
                  <a:pos x="250" y="0"/>
                </a:cxn>
              </a:cxnLst>
              <a:rect l="0" t="0" r="r" b="b"/>
              <a:pathLst>
                <a:path w="500" h="718">
                  <a:moveTo>
                    <a:pt x="250" y="0"/>
                  </a:moveTo>
                  <a:lnTo>
                    <a:pt x="250" y="89"/>
                  </a:lnTo>
                  <a:lnTo>
                    <a:pt x="500" y="89"/>
                  </a:lnTo>
                  <a:lnTo>
                    <a:pt x="500" y="628"/>
                  </a:lnTo>
                  <a:lnTo>
                    <a:pt x="250" y="628"/>
                  </a:lnTo>
                  <a:lnTo>
                    <a:pt x="250" y="718"/>
                  </a:lnTo>
                  <a:lnTo>
                    <a:pt x="0" y="359"/>
                  </a:lnTo>
                  <a:lnTo>
                    <a:pt x="25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GB" sz="1400"/>
            </a:p>
          </p:txBody>
        </p:sp>
        <p:sp>
          <p:nvSpPr>
            <p:cNvPr id="725547" name="Freeform 555"/>
            <p:cNvSpPr>
              <a:spLocks/>
            </p:cNvSpPr>
            <p:nvPr/>
          </p:nvSpPr>
          <p:spPr bwMode="auto">
            <a:xfrm>
              <a:off x="5670154" y="2397728"/>
              <a:ext cx="2959100" cy="587375"/>
            </a:xfrm>
            <a:custGeom>
              <a:avLst/>
              <a:gdLst/>
              <a:ahLst/>
              <a:cxnLst>
                <a:cxn ang="0">
                  <a:pos x="255" y="0"/>
                </a:cxn>
                <a:cxn ang="0">
                  <a:pos x="255" y="93"/>
                </a:cxn>
                <a:cxn ang="0">
                  <a:pos x="1864" y="93"/>
                </a:cxn>
                <a:cxn ang="0">
                  <a:pos x="1864" y="648"/>
                </a:cxn>
                <a:cxn ang="0">
                  <a:pos x="255" y="648"/>
                </a:cxn>
                <a:cxn ang="0">
                  <a:pos x="255" y="740"/>
                </a:cxn>
                <a:cxn ang="0">
                  <a:pos x="0" y="370"/>
                </a:cxn>
                <a:cxn ang="0">
                  <a:pos x="255" y="0"/>
                </a:cxn>
              </a:cxnLst>
              <a:rect l="0" t="0" r="r" b="b"/>
              <a:pathLst>
                <a:path w="1864" h="740">
                  <a:moveTo>
                    <a:pt x="255" y="0"/>
                  </a:moveTo>
                  <a:lnTo>
                    <a:pt x="255" y="93"/>
                  </a:lnTo>
                  <a:lnTo>
                    <a:pt x="1864" y="93"/>
                  </a:lnTo>
                  <a:lnTo>
                    <a:pt x="1864" y="648"/>
                  </a:lnTo>
                  <a:lnTo>
                    <a:pt x="255" y="648"/>
                  </a:lnTo>
                  <a:lnTo>
                    <a:pt x="255" y="740"/>
                  </a:lnTo>
                  <a:lnTo>
                    <a:pt x="0" y="370"/>
                  </a:lnTo>
                  <a:lnTo>
                    <a:pt x="255"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GB" sz="1400"/>
            </a:p>
          </p:txBody>
        </p:sp>
        <p:sp>
          <p:nvSpPr>
            <p:cNvPr id="725548" name="Freeform 556"/>
            <p:cNvSpPr>
              <a:spLocks/>
            </p:cNvSpPr>
            <p:nvPr/>
          </p:nvSpPr>
          <p:spPr bwMode="auto">
            <a:xfrm>
              <a:off x="5041900" y="2408873"/>
              <a:ext cx="731838" cy="566737"/>
            </a:xfrm>
            <a:custGeom>
              <a:avLst/>
              <a:gdLst/>
              <a:ahLst/>
              <a:cxnLst>
                <a:cxn ang="0">
                  <a:pos x="230" y="715"/>
                </a:cxn>
                <a:cxn ang="0">
                  <a:pos x="0" y="0"/>
                </a:cxn>
                <a:cxn ang="0">
                  <a:pos x="461" y="0"/>
                </a:cxn>
                <a:cxn ang="0">
                  <a:pos x="230" y="715"/>
                </a:cxn>
              </a:cxnLst>
              <a:rect l="0" t="0" r="r" b="b"/>
              <a:pathLst>
                <a:path w="461" h="715">
                  <a:moveTo>
                    <a:pt x="230" y="715"/>
                  </a:moveTo>
                  <a:lnTo>
                    <a:pt x="0" y="0"/>
                  </a:lnTo>
                  <a:lnTo>
                    <a:pt x="461" y="0"/>
                  </a:lnTo>
                  <a:lnTo>
                    <a:pt x="230" y="71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GB" sz="1400"/>
            </a:p>
          </p:txBody>
        </p:sp>
      </p:grpSp>
      <p:sp>
        <p:nvSpPr>
          <p:cNvPr id="207" name="Rectangle 2"/>
          <p:cNvSpPr txBox="1">
            <a:spLocks noChangeArrowheads="1"/>
          </p:cNvSpPr>
          <p:nvPr/>
        </p:nvSpPr>
        <p:spPr>
          <a:xfrm>
            <a:off x="415263" y="5301208"/>
            <a:ext cx="8229600" cy="1440160"/>
          </a:xfrm>
          <a:prstGeom prst="rect">
            <a:avLst/>
          </a:prstGeom>
        </p:spPr>
        <p:txBody>
          <a:bodyPr>
            <a:normAutofit/>
          </a:bodyPr>
          <a:lstStyle>
            <a:lvl1pPr marL="342900" indent="-342900" algn="l" defTabSz="914400" rtl="0" eaLnBrk="1" latinLnBrk="0" hangingPunct="1">
              <a:spcBef>
                <a:spcPct val="20000"/>
              </a:spcBef>
              <a:buClr>
                <a:srgbClr val="0041C4"/>
              </a:buClr>
              <a:buSzPct val="120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Delay committing products to particular market segments as long as possible, preferably until firm orders have been received;</a:t>
            </a:r>
          </a:p>
          <a:p>
            <a:r>
              <a:rPr lang="en-US" sz="1600" dirty="0" smtClean="0"/>
              <a:t>Forecast at a generic level and delay final configuration</a:t>
            </a:r>
            <a:r>
              <a:rPr lang="en-US" sz="1600" dirty="0"/>
              <a:t>:</a:t>
            </a:r>
            <a:r>
              <a:rPr lang="en-US" sz="1600" dirty="0" smtClean="0"/>
              <a:t> </a:t>
            </a:r>
            <a:r>
              <a:rPr lang="en-US" sz="1600" b="1" dirty="0" smtClean="0"/>
              <a:t>FORM</a:t>
            </a:r>
          </a:p>
          <a:p>
            <a:r>
              <a:rPr lang="en-US" sz="1600" dirty="0" smtClean="0"/>
              <a:t>Hold stock back in a central location and distribute only when demand is known:  </a:t>
            </a:r>
            <a:r>
              <a:rPr lang="en-US" sz="1600" b="1" dirty="0" smtClean="0"/>
              <a:t>LOGISTICAL</a:t>
            </a:r>
          </a:p>
        </p:txBody>
      </p:sp>
      <p:sp>
        <p:nvSpPr>
          <p:cNvPr id="208" name="Rectangle 22"/>
          <p:cNvSpPr txBox="1">
            <a:spLocks noChangeArrowheads="1"/>
          </p:cNvSpPr>
          <p:nvPr/>
        </p:nvSpPr>
        <p:spPr>
          <a:xfrm>
            <a:off x="235990" y="4768144"/>
            <a:ext cx="8229600" cy="778098"/>
          </a:xfrm>
          <a:prstGeom prst="rect">
            <a:avLst/>
          </a:prstGeom>
          <a:noFill/>
          <a:ln/>
        </p:spPr>
        <p:txBody>
          <a:bodyPr/>
          <a:lstStyle>
            <a:lvl1pPr algn="l" defTabSz="914400" rtl="0" eaLnBrk="1" latinLnBrk="0" hangingPunct="1">
              <a:spcBef>
                <a:spcPct val="0"/>
              </a:spcBef>
              <a:buNone/>
              <a:defRPr sz="4000" kern="1200">
                <a:solidFill>
                  <a:srgbClr val="0041C4"/>
                </a:solidFill>
                <a:latin typeface="+mj-lt"/>
                <a:ea typeface="+mj-ea"/>
                <a:cs typeface="+mj-cs"/>
              </a:defRPr>
            </a:lvl1pPr>
          </a:lstStyle>
          <a:p>
            <a:r>
              <a:rPr lang="en-GB" sz="2800" dirty="0" smtClean="0"/>
              <a:t>3. Postponement</a:t>
            </a:r>
            <a:endParaRPr lang="en-GB" sz="2800" dirty="0"/>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98" y="3573016"/>
            <a:ext cx="1311401" cy="87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195" y="3596415"/>
            <a:ext cx="794694" cy="87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6869" y="3617735"/>
            <a:ext cx="838380" cy="87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2158" y="3841096"/>
            <a:ext cx="704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8687" y="3738419"/>
            <a:ext cx="1400176"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794" y="3704237"/>
            <a:ext cx="1231205" cy="8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730276" y="4009355"/>
            <a:ext cx="365919" cy="1362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6" name="Right Arrow 215"/>
          <p:cNvSpPr/>
          <p:nvPr/>
        </p:nvSpPr>
        <p:spPr>
          <a:xfrm>
            <a:off x="2919475" y="4044461"/>
            <a:ext cx="365919" cy="1362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7" name="Right Arrow 216"/>
          <p:cNvSpPr/>
          <p:nvPr/>
        </p:nvSpPr>
        <p:spPr>
          <a:xfrm>
            <a:off x="4279224" y="4044461"/>
            <a:ext cx="365919" cy="1362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8" name="Right Arrow 217"/>
          <p:cNvSpPr/>
          <p:nvPr/>
        </p:nvSpPr>
        <p:spPr>
          <a:xfrm>
            <a:off x="5900242" y="4057263"/>
            <a:ext cx="365919" cy="1362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9" name="Right Arrow 218"/>
          <p:cNvSpPr/>
          <p:nvPr/>
        </p:nvSpPr>
        <p:spPr>
          <a:xfrm>
            <a:off x="7477484" y="4057263"/>
            <a:ext cx="365919" cy="1362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1160" y="98396"/>
            <a:ext cx="8382000" cy="1143000"/>
          </a:xfrm>
        </p:spPr>
        <p:txBody>
          <a:bodyPr>
            <a:normAutofit/>
          </a:bodyPr>
          <a:lstStyle/>
          <a:p>
            <a:r>
              <a:rPr lang="en-US" altLang="en-US" sz="2400" b="0" dirty="0" smtClean="0"/>
              <a:t>Traditional </a:t>
            </a:r>
            <a:r>
              <a:rPr lang="en-US" altLang="en-US" sz="2400" b="0" dirty="0"/>
              <a:t>Apparel Business Process</a:t>
            </a:r>
            <a:endParaRPr lang="en-US" altLang="en-US" sz="1600" dirty="0"/>
          </a:p>
        </p:txBody>
      </p:sp>
      <p:sp>
        <p:nvSpPr>
          <p:cNvPr id="49155" name="Text Box 3"/>
          <p:cNvSpPr txBox="1">
            <a:spLocks noChangeArrowheads="1"/>
          </p:cNvSpPr>
          <p:nvPr/>
        </p:nvSpPr>
        <p:spPr bwMode="auto">
          <a:xfrm>
            <a:off x="348404" y="6881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endParaRPr lang="en-GB" altLang="en-US"/>
          </a:p>
        </p:txBody>
      </p:sp>
      <p:sp>
        <p:nvSpPr>
          <p:cNvPr id="49156" name="Text Box 4"/>
          <p:cNvSpPr txBox="1">
            <a:spLocks noChangeArrowheads="1"/>
          </p:cNvSpPr>
          <p:nvPr/>
        </p:nvSpPr>
        <p:spPr bwMode="auto">
          <a:xfrm>
            <a:off x="990601" y="9144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endParaRPr lang="en-GB" altLang="en-US"/>
          </a:p>
        </p:txBody>
      </p:sp>
      <p:grpSp>
        <p:nvGrpSpPr>
          <p:cNvPr id="49174" name="Group 22"/>
          <p:cNvGrpSpPr>
            <a:grpSpLocks/>
          </p:cNvGrpSpPr>
          <p:nvPr/>
        </p:nvGrpSpPr>
        <p:grpSpPr bwMode="auto">
          <a:xfrm>
            <a:off x="133218" y="1162429"/>
            <a:ext cx="1676400" cy="990600"/>
            <a:chOff x="144" y="1392"/>
            <a:chExt cx="1056" cy="624"/>
          </a:xfrm>
        </p:grpSpPr>
        <p:sp>
          <p:nvSpPr>
            <p:cNvPr id="49157" name="AutoShape 5"/>
            <p:cNvSpPr>
              <a:spLocks noChangeArrowheads="1"/>
            </p:cNvSpPr>
            <p:nvPr/>
          </p:nvSpPr>
          <p:spPr bwMode="auto">
            <a:xfrm>
              <a:off x="144"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58" name="Text Box 6"/>
            <p:cNvSpPr txBox="1">
              <a:spLocks noChangeArrowheads="1"/>
            </p:cNvSpPr>
            <p:nvPr/>
          </p:nvSpPr>
          <p:spPr bwMode="auto">
            <a:xfrm>
              <a:off x="432" y="1584"/>
              <a:ext cx="67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1600" dirty="0" smtClean="0">
                  <a:solidFill>
                    <a:srgbClr val="000066"/>
                  </a:solidFill>
                </a:rPr>
                <a:t>Design</a:t>
              </a:r>
            </a:p>
            <a:p>
              <a:r>
                <a:rPr lang="fr-FR" altLang="en-US" sz="1100" dirty="0" smtClean="0">
                  <a:solidFill>
                    <a:srgbClr val="000066"/>
                  </a:solidFill>
                </a:rPr>
                <a:t>(</a:t>
              </a:r>
              <a:r>
                <a:rPr lang="fr-FR" altLang="en-US" sz="1100" dirty="0" err="1" smtClean="0">
                  <a:solidFill>
                    <a:srgbClr val="000066"/>
                  </a:solidFill>
                </a:rPr>
                <a:t>famous</a:t>
              </a:r>
              <a:r>
                <a:rPr lang="fr-FR" altLang="en-US" sz="1100" dirty="0" smtClean="0">
                  <a:solidFill>
                    <a:srgbClr val="000066"/>
                  </a:solidFill>
                </a:rPr>
                <a:t> designers)</a:t>
              </a:r>
              <a:endParaRPr lang="en-GB" altLang="en-US" sz="1100" dirty="0">
                <a:solidFill>
                  <a:srgbClr val="000066"/>
                </a:solidFill>
              </a:endParaRPr>
            </a:p>
          </p:txBody>
        </p:sp>
      </p:grpSp>
      <p:grpSp>
        <p:nvGrpSpPr>
          <p:cNvPr id="49176" name="Group 24"/>
          <p:cNvGrpSpPr>
            <a:grpSpLocks/>
          </p:cNvGrpSpPr>
          <p:nvPr/>
        </p:nvGrpSpPr>
        <p:grpSpPr bwMode="auto">
          <a:xfrm>
            <a:off x="3028818" y="1162429"/>
            <a:ext cx="1676400" cy="990600"/>
            <a:chOff x="1968" y="1392"/>
            <a:chExt cx="1056" cy="624"/>
          </a:xfrm>
        </p:grpSpPr>
        <p:sp>
          <p:nvSpPr>
            <p:cNvPr id="49160" name="AutoShape 8"/>
            <p:cNvSpPr>
              <a:spLocks noChangeArrowheads="1"/>
            </p:cNvSpPr>
            <p:nvPr/>
          </p:nvSpPr>
          <p:spPr bwMode="auto">
            <a:xfrm>
              <a:off x="1968"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63" name="Text Box 11"/>
            <p:cNvSpPr txBox="1">
              <a:spLocks noChangeArrowheads="1"/>
            </p:cNvSpPr>
            <p:nvPr/>
          </p:nvSpPr>
          <p:spPr bwMode="auto">
            <a:xfrm>
              <a:off x="2234" y="1530"/>
              <a:ext cx="683"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en-US" sz="1600" dirty="0" err="1" smtClean="0">
                  <a:solidFill>
                    <a:srgbClr val="000066"/>
                  </a:solidFill>
                </a:rPr>
                <a:t>Produce</a:t>
              </a:r>
              <a:endParaRPr lang="fr-FR" altLang="en-US" sz="1600" dirty="0" smtClean="0">
                <a:solidFill>
                  <a:srgbClr val="000066"/>
                </a:solidFill>
              </a:endParaRPr>
            </a:p>
            <a:p>
              <a:r>
                <a:rPr lang="en-GB" altLang="en-US" sz="1100" dirty="0" smtClean="0">
                  <a:solidFill>
                    <a:srgbClr val="FF0000"/>
                  </a:solidFill>
                </a:rPr>
                <a:t>100% - Far East</a:t>
              </a:r>
              <a:endParaRPr lang="en-GB" altLang="en-US" sz="1100" dirty="0">
                <a:solidFill>
                  <a:srgbClr val="FF0000"/>
                </a:solidFill>
              </a:endParaRPr>
            </a:p>
          </p:txBody>
        </p:sp>
      </p:grpSp>
      <p:grpSp>
        <p:nvGrpSpPr>
          <p:cNvPr id="49177" name="Group 25"/>
          <p:cNvGrpSpPr>
            <a:grpSpLocks/>
          </p:cNvGrpSpPr>
          <p:nvPr/>
        </p:nvGrpSpPr>
        <p:grpSpPr bwMode="auto">
          <a:xfrm>
            <a:off x="4400418" y="1162429"/>
            <a:ext cx="1676400" cy="990600"/>
            <a:chOff x="2832" y="1392"/>
            <a:chExt cx="1056" cy="624"/>
          </a:xfrm>
        </p:grpSpPr>
        <p:sp>
          <p:nvSpPr>
            <p:cNvPr id="49161" name="AutoShape 9"/>
            <p:cNvSpPr>
              <a:spLocks noChangeArrowheads="1"/>
            </p:cNvSpPr>
            <p:nvPr/>
          </p:nvSpPr>
          <p:spPr bwMode="auto">
            <a:xfrm>
              <a:off x="2832"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64" name="Text Box 12"/>
            <p:cNvSpPr txBox="1">
              <a:spLocks noChangeArrowheads="1"/>
            </p:cNvSpPr>
            <p:nvPr/>
          </p:nvSpPr>
          <p:spPr bwMode="auto">
            <a:xfrm>
              <a:off x="3107" y="1584"/>
              <a:ext cx="72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en-US" sz="1600" dirty="0" err="1" smtClean="0">
                  <a:solidFill>
                    <a:srgbClr val="000066"/>
                  </a:solidFill>
                </a:rPr>
                <a:t>Distribute</a:t>
              </a:r>
              <a:endParaRPr lang="fr-FR" altLang="en-US" sz="1600" dirty="0" smtClean="0">
                <a:solidFill>
                  <a:srgbClr val="000066"/>
                </a:solidFill>
              </a:endParaRPr>
            </a:p>
            <a:p>
              <a:r>
                <a:rPr lang="fr-FR" altLang="en-US" sz="1100" dirty="0" smtClean="0">
                  <a:solidFill>
                    <a:srgbClr val="000066"/>
                  </a:solidFill>
                </a:rPr>
                <a:t>(</a:t>
              </a:r>
              <a:r>
                <a:rPr lang="fr-FR" altLang="en-US" sz="1100" dirty="0" err="1" smtClean="0">
                  <a:solidFill>
                    <a:srgbClr val="000066"/>
                  </a:solidFill>
                </a:rPr>
                <a:t>sea-freight</a:t>
              </a:r>
              <a:r>
                <a:rPr lang="fr-FR" altLang="en-US" sz="1100" dirty="0" smtClean="0">
                  <a:solidFill>
                    <a:srgbClr val="000066"/>
                  </a:solidFill>
                </a:rPr>
                <a:t>)</a:t>
              </a:r>
              <a:endParaRPr lang="en-GB" altLang="en-US" sz="1100" dirty="0">
                <a:solidFill>
                  <a:srgbClr val="000066"/>
                </a:solidFill>
              </a:endParaRPr>
            </a:p>
          </p:txBody>
        </p:sp>
      </p:grpSp>
      <p:grpSp>
        <p:nvGrpSpPr>
          <p:cNvPr id="49178" name="Group 26"/>
          <p:cNvGrpSpPr>
            <a:grpSpLocks/>
          </p:cNvGrpSpPr>
          <p:nvPr/>
        </p:nvGrpSpPr>
        <p:grpSpPr bwMode="auto">
          <a:xfrm>
            <a:off x="5848218" y="1162429"/>
            <a:ext cx="1676400" cy="990600"/>
            <a:chOff x="3744" y="1392"/>
            <a:chExt cx="1056" cy="624"/>
          </a:xfrm>
        </p:grpSpPr>
        <p:sp>
          <p:nvSpPr>
            <p:cNvPr id="49162" name="AutoShape 10"/>
            <p:cNvSpPr>
              <a:spLocks noChangeArrowheads="1"/>
            </p:cNvSpPr>
            <p:nvPr/>
          </p:nvSpPr>
          <p:spPr bwMode="auto">
            <a:xfrm>
              <a:off x="3744"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65" name="Text Box 13"/>
            <p:cNvSpPr txBox="1">
              <a:spLocks noChangeArrowheads="1"/>
            </p:cNvSpPr>
            <p:nvPr/>
          </p:nvSpPr>
          <p:spPr bwMode="auto">
            <a:xfrm>
              <a:off x="4048" y="1523"/>
              <a:ext cx="672"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15000"/>
                </a:spcBef>
              </a:pPr>
              <a:r>
                <a:rPr lang="fr-FR" altLang="en-US" sz="1600" dirty="0" err="1">
                  <a:solidFill>
                    <a:srgbClr val="000066"/>
                  </a:solidFill>
                </a:rPr>
                <a:t>Retail</a:t>
              </a:r>
              <a:endParaRPr lang="fr-FR" altLang="en-US" sz="1600" dirty="0">
                <a:solidFill>
                  <a:srgbClr val="000066"/>
                </a:solidFill>
              </a:endParaRPr>
            </a:p>
            <a:p>
              <a:pPr>
                <a:lnSpc>
                  <a:spcPct val="90000"/>
                </a:lnSpc>
                <a:spcBef>
                  <a:spcPct val="15000"/>
                </a:spcBef>
              </a:pPr>
              <a:r>
                <a:rPr lang="fr-FR" altLang="en-US" sz="1600" dirty="0" smtClean="0">
                  <a:solidFill>
                    <a:srgbClr val="000066"/>
                  </a:solidFill>
                </a:rPr>
                <a:t>Stores</a:t>
              </a:r>
              <a:endParaRPr lang="en-GB" altLang="en-US" sz="1600" dirty="0">
                <a:solidFill>
                  <a:srgbClr val="000066"/>
                </a:solidFill>
              </a:endParaRPr>
            </a:p>
          </p:txBody>
        </p:sp>
      </p:grpSp>
      <p:grpSp>
        <p:nvGrpSpPr>
          <p:cNvPr id="49175" name="Group 23"/>
          <p:cNvGrpSpPr>
            <a:grpSpLocks/>
          </p:cNvGrpSpPr>
          <p:nvPr/>
        </p:nvGrpSpPr>
        <p:grpSpPr bwMode="auto">
          <a:xfrm>
            <a:off x="1581018" y="1162429"/>
            <a:ext cx="1701800" cy="990600"/>
            <a:chOff x="1056" y="1392"/>
            <a:chExt cx="1072" cy="624"/>
          </a:xfrm>
        </p:grpSpPr>
        <p:sp>
          <p:nvSpPr>
            <p:cNvPr id="49159" name="AutoShape 7"/>
            <p:cNvSpPr>
              <a:spLocks noChangeArrowheads="1"/>
            </p:cNvSpPr>
            <p:nvPr/>
          </p:nvSpPr>
          <p:spPr bwMode="auto">
            <a:xfrm>
              <a:off x="1056"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66" name="Text Box 14"/>
            <p:cNvSpPr txBox="1">
              <a:spLocks noChangeArrowheads="1"/>
            </p:cNvSpPr>
            <p:nvPr/>
          </p:nvSpPr>
          <p:spPr bwMode="auto">
            <a:xfrm>
              <a:off x="1348" y="1434"/>
              <a:ext cx="78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en-US" sz="1600" dirty="0" smtClean="0">
                  <a:solidFill>
                    <a:srgbClr val="000066"/>
                  </a:solidFill>
                </a:rPr>
                <a:t>Source</a:t>
              </a:r>
            </a:p>
            <a:p>
              <a:r>
                <a:rPr lang="fr-FR" altLang="en-US" sz="1600" dirty="0" smtClean="0">
                  <a:solidFill>
                    <a:srgbClr val="000066"/>
                  </a:solidFill>
                </a:rPr>
                <a:t> </a:t>
              </a:r>
              <a:r>
                <a:rPr lang="fr-FR" altLang="en-US" sz="1600" dirty="0" err="1">
                  <a:solidFill>
                    <a:srgbClr val="000066"/>
                  </a:solidFill>
                </a:rPr>
                <a:t>Raw</a:t>
              </a:r>
              <a:r>
                <a:rPr lang="fr-FR" altLang="en-US" sz="1600" dirty="0">
                  <a:solidFill>
                    <a:srgbClr val="000066"/>
                  </a:solidFill>
                </a:rPr>
                <a:t> </a:t>
              </a:r>
              <a:r>
                <a:rPr lang="fr-FR" altLang="en-US" sz="1600" dirty="0" err="1" smtClean="0">
                  <a:solidFill>
                    <a:srgbClr val="000066"/>
                  </a:solidFill>
                </a:rPr>
                <a:t>Material</a:t>
              </a:r>
              <a:endParaRPr lang="en-GB" altLang="en-US" sz="1600" dirty="0">
                <a:solidFill>
                  <a:srgbClr val="000066"/>
                </a:solidFill>
              </a:endParaRPr>
            </a:p>
          </p:txBody>
        </p:sp>
      </p:grpSp>
      <p:grpSp>
        <p:nvGrpSpPr>
          <p:cNvPr id="49179" name="Group 27"/>
          <p:cNvGrpSpPr>
            <a:grpSpLocks/>
          </p:cNvGrpSpPr>
          <p:nvPr/>
        </p:nvGrpSpPr>
        <p:grpSpPr bwMode="auto">
          <a:xfrm>
            <a:off x="7219820" y="1162429"/>
            <a:ext cx="1681163" cy="990600"/>
            <a:chOff x="4608" y="1392"/>
            <a:chExt cx="1059" cy="624"/>
          </a:xfrm>
        </p:grpSpPr>
        <p:sp>
          <p:nvSpPr>
            <p:cNvPr id="49167" name="AutoShape 15"/>
            <p:cNvSpPr>
              <a:spLocks noChangeArrowheads="1"/>
            </p:cNvSpPr>
            <p:nvPr/>
          </p:nvSpPr>
          <p:spPr bwMode="auto">
            <a:xfrm>
              <a:off x="4608" y="1392"/>
              <a:ext cx="1056" cy="624"/>
            </a:xfrm>
            <a:prstGeom prst="chevron">
              <a:avLst>
                <a:gd name="adj" fmla="val 42308"/>
              </a:avLst>
            </a:prstGeom>
            <a:solidFill>
              <a:schemeClr val="bg1"/>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49168" name="Text Box 16"/>
            <p:cNvSpPr txBox="1">
              <a:spLocks noChangeArrowheads="1"/>
            </p:cNvSpPr>
            <p:nvPr/>
          </p:nvSpPr>
          <p:spPr bwMode="auto">
            <a:xfrm>
              <a:off x="4899" y="1488"/>
              <a:ext cx="76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fr-FR" altLang="en-US" sz="1600" dirty="0">
                  <a:solidFill>
                    <a:srgbClr val="000066"/>
                  </a:solidFill>
                </a:rPr>
                <a:t>Discount</a:t>
              </a:r>
            </a:p>
            <a:p>
              <a:pPr>
                <a:spcBef>
                  <a:spcPct val="10000"/>
                </a:spcBef>
              </a:pPr>
              <a:r>
                <a:rPr lang="fr-FR" altLang="en-US" sz="1600" dirty="0">
                  <a:solidFill>
                    <a:srgbClr val="000066"/>
                  </a:solidFill>
                </a:rPr>
                <a:t>Sales</a:t>
              </a:r>
              <a:endParaRPr lang="en-GB" altLang="en-US" sz="1600" dirty="0">
                <a:solidFill>
                  <a:srgbClr val="000066"/>
                </a:solidFill>
              </a:endParaRPr>
            </a:p>
          </p:txBody>
        </p:sp>
      </p:grpSp>
      <p:grpSp>
        <p:nvGrpSpPr>
          <p:cNvPr id="49180" name="Group 28"/>
          <p:cNvGrpSpPr>
            <a:grpSpLocks/>
          </p:cNvGrpSpPr>
          <p:nvPr/>
        </p:nvGrpSpPr>
        <p:grpSpPr bwMode="auto">
          <a:xfrm>
            <a:off x="285618" y="2229228"/>
            <a:ext cx="5943600" cy="609600"/>
            <a:chOff x="240" y="2064"/>
            <a:chExt cx="3744" cy="432"/>
          </a:xfrm>
        </p:grpSpPr>
        <p:sp>
          <p:nvSpPr>
            <p:cNvPr id="49170" name="Line 18"/>
            <p:cNvSpPr>
              <a:spLocks noChangeShapeType="1"/>
            </p:cNvSpPr>
            <p:nvPr/>
          </p:nvSpPr>
          <p:spPr bwMode="auto">
            <a:xfrm>
              <a:off x="288" y="2149"/>
              <a:ext cx="3648" cy="0"/>
            </a:xfrm>
            <a:prstGeom prst="line">
              <a:avLst/>
            </a:prstGeom>
            <a:ln>
              <a:headEnd type="triangle" w="med" len="me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GB" sz="1400"/>
            </a:p>
          </p:txBody>
        </p:sp>
        <p:sp>
          <p:nvSpPr>
            <p:cNvPr id="49172" name="Line 20"/>
            <p:cNvSpPr>
              <a:spLocks noChangeShapeType="1"/>
            </p:cNvSpPr>
            <p:nvPr/>
          </p:nvSpPr>
          <p:spPr bwMode="auto">
            <a:xfrm>
              <a:off x="240" y="2112"/>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9173" name="Line 21"/>
            <p:cNvSpPr>
              <a:spLocks noChangeShapeType="1"/>
            </p:cNvSpPr>
            <p:nvPr/>
          </p:nvSpPr>
          <p:spPr bwMode="auto">
            <a:xfrm>
              <a:off x="3984" y="2064"/>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grpSp>
      <p:sp>
        <p:nvSpPr>
          <p:cNvPr id="2" name="TextBox 1"/>
          <p:cNvSpPr txBox="1"/>
          <p:nvPr/>
        </p:nvSpPr>
        <p:spPr>
          <a:xfrm>
            <a:off x="326593" y="2843366"/>
            <a:ext cx="8417225" cy="953637"/>
          </a:xfrm>
          <a:prstGeom prst="rect">
            <a:avLst/>
          </a:prstGeom>
        </p:spPr>
        <p:txBody>
          <a:bodyPr vert="horz" lIns="91440" tIns="45720" rIns="91440" bIns="45720" rtlCol="0" anchor="ctr">
            <a:normAutofit/>
          </a:bodyPr>
          <a:lstStyle>
            <a:lvl1pPr>
              <a:spcBef>
                <a:spcPct val="0"/>
              </a:spcBef>
              <a:buNone/>
              <a:defRPr sz="3200" b="0">
                <a:solidFill>
                  <a:srgbClr val="0041C4"/>
                </a:solidFill>
                <a:latin typeface="+mj-lt"/>
                <a:ea typeface="+mj-ea"/>
                <a:cs typeface="+mj-cs"/>
              </a:defRPr>
            </a:lvl1pPr>
          </a:lstStyle>
          <a:p>
            <a:r>
              <a:rPr lang="en-GB" sz="2400" dirty="0" smtClean="0"/>
              <a:t>Zara’s </a:t>
            </a:r>
            <a:r>
              <a:rPr lang="en-GB" sz="2400" dirty="0"/>
              <a:t>supply </a:t>
            </a:r>
            <a:r>
              <a:rPr lang="en-GB" sz="2400" dirty="0" smtClean="0"/>
              <a:t>chain </a:t>
            </a:r>
            <a:r>
              <a:rPr lang="en-GB" sz="1800" dirty="0" smtClean="0"/>
              <a:t>(lean AND agile strategies; design postponement)</a:t>
            </a:r>
            <a:endParaRPr lang="en-GB" sz="2400" dirty="0"/>
          </a:p>
        </p:txBody>
      </p:sp>
      <p:sp>
        <p:nvSpPr>
          <p:cNvPr id="29" name="AutoShape 3"/>
          <p:cNvSpPr>
            <a:spLocks noChangeArrowheads="1"/>
          </p:cNvSpPr>
          <p:nvPr/>
        </p:nvSpPr>
        <p:spPr bwMode="auto">
          <a:xfrm>
            <a:off x="203200" y="4365104"/>
            <a:ext cx="1409700" cy="1006996"/>
          </a:xfrm>
          <a:prstGeom prst="chevron">
            <a:avLst>
              <a:gd name="adj" fmla="val 22779"/>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r>
              <a:rPr lang="en-GB" altLang="en-US" sz="1600" dirty="0">
                <a:latin typeface="+mn-lt"/>
              </a:rPr>
              <a:t> Source </a:t>
            </a:r>
          </a:p>
          <a:p>
            <a:pPr>
              <a:buClrTx/>
            </a:pPr>
            <a:r>
              <a:rPr lang="en-GB" altLang="en-US" sz="1600" dirty="0">
                <a:latin typeface="+mn-lt"/>
              </a:rPr>
              <a:t>    Raw </a:t>
            </a:r>
          </a:p>
          <a:p>
            <a:pPr>
              <a:buClrTx/>
            </a:pPr>
            <a:r>
              <a:rPr lang="en-GB" altLang="en-US" sz="1600" dirty="0">
                <a:latin typeface="+mn-lt"/>
              </a:rPr>
              <a:t>   Materials</a:t>
            </a:r>
          </a:p>
        </p:txBody>
      </p:sp>
      <p:sp>
        <p:nvSpPr>
          <p:cNvPr id="30" name="AutoShape 4"/>
          <p:cNvSpPr>
            <a:spLocks noChangeArrowheads="1"/>
          </p:cNvSpPr>
          <p:nvPr/>
        </p:nvSpPr>
        <p:spPr bwMode="auto">
          <a:xfrm>
            <a:off x="1581018" y="4365104"/>
            <a:ext cx="1416182" cy="1019696"/>
          </a:xfrm>
          <a:prstGeom prst="chevron">
            <a:avLst>
              <a:gd name="adj" fmla="val 23148"/>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r>
              <a:rPr lang="en-GB" altLang="en-US" sz="1600" b="1" dirty="0" smtClean="0">
                <a:solidFill>
                  <a:srgbClr val="FF0000"/>
                </a:solidFill>
                <a:latin typeface="+mn-lt"/>
              </a:rPr>
              <a:t>  Design</a:t>
            </a:r>
          </a:p>
          <a:p>
            <a:pPr>
              <a:buClrTx/>
            </a:pPr>
            <a:r>
              <a:rPr lang="en-GB" altLang="en-US" sz="1100" dirty="0" smtClean="0">
                <a:latin typeface="+mn-lt"/>
              </a:rPr>
              <a:t>(new graduates)</a:t>
            </a:r>
            <a:endParaRPr lang="en-GB" altLang="en-US" sz="1100" dirty="0">
              <a:latin typeface="+mn-lt"/>
            </a:endParaRPr>
          </a:p>
        </p:txBody>
      </p:sp>
      <p:sp>
        <p:nvSpPr>
          <p:cNvPr id="31" name="AutoShape 5"/>
          <p:cNvSpPr>
            <a:spLocks noChangeArrowheads="1"/>
          </p:cNvSpPr>
          <p:nvPr/>
        </p:nvSpPr>
        <p:spPr bwMode="auto">
          <a:xfrm>
            <a:off x="2915816" y="4365104"/>
            <a:ext cx="1986384" cy="1019696"/>
          </a:xfrm>
          <a:prstGeom prst="chevron">
            <a:avLst>
              <a:gd name="adj" fmla="val 2430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r>
              <a:rPr lang="en-GB" altLang="en-US" sz="1800" dirty="0">
                <a:latin typeface="+mn-lt"/>
              </a:rPr>
              <a:t>  </a:t>
            </a:r>
            <a:r>
              <a:rPr lang="en-GB" altLang="en-US" sz="1600" dirty="0" smtClean="0">
                <a:latin typeface="+mn-lt"/>
              </a:rPr>
              <a:t>Produce</a:t>
            </a:r>
            <a:endParaRPr lang="en-GB" altLang="en-US" sz="1600" dirty="0">
              <a:latin typeface="+mn-lt"/>
            </a:endParaRPr>
          </a:p>
          <a:p>
            <a:pPr>
              <a:buClrTx/>
            </a:pPr>
            <a:r>
              <a:rPr lang="en-GB" altLang="en-US" sz="1400" dirty="0" smtClean="0">
                <a:solidFill>
                  <a:srgbClr val="FF0000"/>
                </a:solidFill>
                <a:latin typeface="+mn-lt"/>
              </a:rPr>
              <a:t>   80% </a:t>
            </a:r>
            <a:r>
              <a:rPr lang="en-GB" altLang="en-US" sz="1400" dirty="0">
                <a:solidFill>
                  <a:srgbClr val="FF0000"/>
                </a:solidFill>
                <a:latin typeface="+mn-lt"/>
              </a:rPr>
              <a:t>- </a:t>
            </a:r>
            <a:r>
              <a:rPr lang="en-GB" altLang="en-US" sz="1400" dirty="0" smtClean="0">
                <a:solidFill>
                  <a:srgbClr val="FF0000"/>
                </a:solidFill>
                <a:latin typeface="+mn-lt"/>
              </a:rPr>
              <a:t>Europe </a:t>
            </a:r>
          </a:p>
          <a:p>
            <a:pPr>
              <a:buClrTx/>
            </a:pPr>
            <a:r>
              <a:rPr lang="en-GB" altLang="en-US" sz="1400" dirty="0" smtClean="0">
                <a:solidFill>
                  <a:srgbClr val="FF0000"/>
                </a:solidFill>
                <a:latin typeface="+mn-lt"/>
              </a:rPr>
              <a:t>   20% - Far East</a:t>
            </a:r>
            <a:r>
              <a:rPr lang="en-GB" altLang="en-US" sz="1800" dirty="0">
                <a:latin typeface="+mn-lt"/>
              </a:rPr>
              <a:t>	</a:t>
            </a:r>
          </a:p>
        </p:txBody>
      </p:sp>
      <p:sp>
        <p:nvSpPr>
          <p:cNvPr id="32" name="AutoShape 6"/>
          <p:cNvSpPr>
            <a:spLocks noChangeArrowheads="1"/>
          </p:cNvSpPr>
          <p:nvPr/>
        </p:nvSpPr>
        <p:spPr bwMode="auto">
          <a:xfrm>
            <a:off x="4836980" y="4365104"/>
            <a:ext cx="1436819" cy="1006996"/>
          </a:xfrm>
          <a:prstGeom prst="chevron">
            <a:avLst>
              <a:gd name="adj" fmla="val 23148"/>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endParaRPr lang="en-GB" altLang="en-US" sz="1400" dirty="0">
              <a:latin typeface="+mn-lt"/>
            </a:endParaRPr>
          </a:p>
          <a:p>
            <a:pPr>
              <a:buClrTx/>
            </a:pPr>
            <a:r>
              <a:rPr lang="en-GB" altLang="en-US" sz="1600" dirty="0">
                <a:latin typeface="+mn-lt"/>
              </a:rPr>
              <a:t>    </a:t>
            </a:r>
          </a:p>
          <a:p>
            <a:pPr>
              <a:buClrTx/>
            </a:pPr>
            <a:r>
              <a:rPr lang="en-GB" altLang="en-US" sz="1600" dirty="0">
                <a:latin typeface="+mn-lt"/>
              </a:rPr>
              <a:t> </a:t>
            </a:r>
            <a:r>
              <a:rPr lang="en-GB" altLang="en-US" sz="1400" dirty="0" smtClean="0">
                <a:latin typeface="+mn-lt"/>
              </a:rPr>
              <a:t>Packaging</a:t>
            </a:r>
            <a:endParaRPr lang="en-GB" altLang="en-US" sz="1400" dirty="0">
              <a:latin typeface="+mn-lt"/>
            </a:endParaRPr>
          </a:p>
          <a:p>
            <a:pPr>
              <a:buClrTx/>
            </a:pPr>
            <a:r>
              <a:rPr lang="en-GB" altLang="en-US" sz="1400" dirty="0">
                <a:latin typeface="+mn-lt"/>
              </a:rPr>
              <a:t>  </a:t>
            </a:r>
            <a:r>
              <a:rPr lang="en-GB" altLang="en-US" sz="1400" dirty="0" smtClean="0">
                <a:latin typeface="+mn-lt"/>
              </a:rPr>
              <a:t>&amp;  Labelling</a:t>
            </a:r>
          </a:p>
          <a:p>
            <a:pPr>
              <a:buClrTx/>
            </a:pPr>
            <a:r>
              <a:rPr lang="en-GB" altLang="en-US" sz="1200" dirty="0" smtClean="0">
                <a:latin typeface="+mn-lt"/>
              </a:rPr>
              <a:t>(Spain)</a:t>
            </a:r>
            <a:endParaRPr lang="en-GB" altLang="en-US" sz="1200" dirty="0">
              <a:latin typeface="+mn-lt"/>
            </a:endParaRPr>
          </a:p>
          <a:p>
            <a:pPr>
              <a:buClrTx/>
            </a:pPr>
            <a:endParaRPr lang="en-GB" altLang="en-US" sz="1600" dirty="0">
              <a:latin typeface="+mn-lt"/>
            </a:endParaRPr>
          </a:p>
          <a:p>
            <a:pPr>
              <a:buClrTx/>
            </a:pPr>
            <a:r>
              <a:rPr lang="en-GB" altLang="en-US" sz="1600" dirty="0">
                <a:latin typeface="+mn-lt"/>
              </a:rPr>
              <a:t>	</a:t>
            </a:r>
          </a:p>
        </p:txBody>
      </p:sp>
      <p:sp>
        <p:nvSpPr>
          <p:cNvPr id="33" name="AutoShape 7"/>
          <p:cNvSpPr>
            <a:spLocks noChangeArrowheads="1"/>
          </p:cNvSpPr>
          <p:nvPr/>
        </p:nvSpPr>
        <p:spPr bwMode="auto">
          <a:xfrm>
            <a:off x="6229218" y="4365104"/>
            <a:ext cx="1428882" cy="994296"/>
          </a:xfrm>
          <a:prstGeom prst="chevron">
            <a:avLst>
              <a:gd name="adj" fmla="val 23148"/>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endParaRPr lang="en-GB" altLang="en-US" sz="1400" dirty="0">
              <a:latin typeface="+mn-lt"/>
            </a:endParaRPr>
          </a:p>
          <a:p>
            <a:pPr>
              <a:buClrTx/>
            </a:pPr>
            <a:r>
              <a:rPr lang="en-GB" altLang="en-US" sz="1400" dirty="0" smtClean="0">
                <a:latin typeface="+mn-lt"/>
              </a:rPr>
              <a:t>Distribution</a:t>
            </a:r>
          </a:p>
          <a:p>
            <a:pPr>
              <a:buClrTx/>
            </a:pPr>
            <a:r>
              <a:rPr lang="en-GB" altLang="en-US" sz="1100" dirty="0" smtClean="0">
                <a:latin typeface="+mn-lt"/>
              </a:rPr>
              <a:t>(air &amp; road)</a:t>
            </a:r>
            <a:endParaRPr lang="en-GB" altLang="en-US" sz="1100" dirty="0">
              <a:latin typeface="+mn-lt"/>
            </a:endParaRPr>
          </a:p>
          <a:p>
            <a:pPr>
              <a:buClrTx/>
            </a:pPr>
            <a:r>
              <a:rPr lang="en-GB" altLang="en-US" sz="1400" dirty="0">
                <a:latin typeface="+mn-lt"/>
              </a:rPr>
              <a:t>	</a:t>
            </a:r>
          </a:p>
        </p:txBody>
      </p:sp>
      <p:sp>
        <p:nvSpPr>
          <p:cNvPr id="34" name="AutoShape 8"/>
          <p:cNvSpPr>
            <a:spLocks noChangeArrowheads="1"/>
          </p:cNvSpPr>
          <p:nvPr/>
        </p:nvSpPr>
        <p:spPr bwMode="auto">
          <a:xfrm>
            <a:off x="7524618" y="4365104"/>
            <a:ext cx="1505082" cy="994296"/>
          </a:xfrm>
          <a:prstGeom prst="chevron">
            <a:avLst>
              <a:gd name="adj" fmla="val 23148"/>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buClrTx/>
            </a:pPr>
            <a:endParaRPr lang="en-GB" altLang="en-US" sz="1800" dirty="0">
              <a:latin typeface="+mn-lt"/>
            </a:endParaRPr>
          </a:p>
          <a:p>
            <a:pPr>
              <a:buClrTx/>
            </a:pPr>
            <a:r>
              <a:rPr lang="en-GB" altLang="en-US" sz="1600" dirty="0">
                <a:latin typeface="+mn-lt"/>
              </a:rPr>
              <a:t>     Zara</a:t>
            </a:r>
          </a:p>
          <a:p>
            <a:pPr>
              <a:buClrTx/>
            </a:pPr>
            <a:r>
              <a:rPr lang="en-GB" altLang="en-US" sz="1600" dirty="0">
                <a:latin typeface="+mn-lt"/>
              </a:rPr>
              <a:t>     Stores</a:t>
            </a:r>
          </a:p>
          <a:p>
            <a:pPr>
              <a:buClrTx/>
            </a:pPr>
            <a:r>
              <a:rPr lang="en-GB" altLang="en-US" sz="1800" dirty="0">
                <a:latin typeface="+mn-lt"/>
              </a:rPr>
              <a:t>	</a:t>
            </a:r>
          </a:p>
        </p:txBody>
      </p:sp>
      <p:sp>
        <p:nvSpPr>
          <p:cNvPr id="36" name="Line 10"/>
          <p:cNvSpPr>
            <a:spLocks noChangeShapeType="1"/>
          </p:cNvSpPr>
          <p:nvPr/>
        </p:nvSpPr>
        <p:spPr bwMode="auto">
          <a:xfrm>
            <a:off x="8089900" y="5359400"/>
            <a:ext cx="0" cy="820258"/>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7" name="Line 11"/>
          <p:cNvSpPr>
            <a:spLocks noChangeShapeType="1"/>
          </p:cNvSpPr>
          <p:nvPr/>
        </p:nvSpPr>
        <p:spPr bwMode="auto">
          <a:xfrm flipH="1">
            <a:off x="2277902" y="6179658"/>
            <a:ext cx="5831047"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8" name="Line 12"/>
          <p:cNvSpPr>
            <a:spLocks noChangeShapeType="1"/>
          </p:cNvSpPr>
          <p:nvPr/>
        </p:nvSpPr>
        <p:spPr bwMode="auto">
          <a:xfrm flipV="1">
            <a:off x="2277903" y="5384800"/>
            <a:ext cx="0" cy="807558"/>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39" name="Text Box 13"/>
          <p:cNvSpPr txBox="1">
            <a:spLocks noChangeArrowheads="1"/>
          </p:cNvSpPr>
          <p:nvPr/>
        </p:nvSpPr>
        <p:spPr bwMode="auto">
          <a:xfrm>
            <a:off x="3797300" y="6025770"/>
            <a:ext cx="1587500" cy="307777"/>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lgn="ctr">
              <a:spcBef>
                <a:spcPct val="50000"/>
              </a:spcBef>
              <a:buClrTx/>
            </a:pPr>
            <a:r>
              <a:rPr lang="en-GB" altLang="en-US" sz="1400" dirty="0" smtClean="0"/>
              <a:t>Sales reports</a:t>
            </a:r>
            <a:endParaRPr lang="en-GB" altLang="en-US" sz="1400" dirty="0"/>
          </a:p>
        </p:txBody>
      </p:sp>
      <p:sp>
        <p:nvSpPr>
          <p:cNvPr id="40" name="Line 14"/>
          <p:cNvSpPr>
            <a:spLocks noChangeShapeType="1"/>
          </p:cNvSpPr>
          <p:nvPr/>
        </p:nvSpPr>
        <p:spPr bwMode="auto">
          <a:xfrm flipH="1">
            <a:off x="2419218" y="5384800"/>
            <a:ext cx="0" cy="464664"/>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1" name="Line 15"/>
          <p:cNvSpPr>
            <a:spLocks noChangeShapeType="1"/>
          </p:cNvSpPr>
          <p:nvPr/>
        </p:nvSpPr>
        <p:spPr bwMode="auto">
          <a:xfrm>
            <a:off x="2419218" y="5836764"/>
            <a:ext cx="53721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2" name="Line 16"/>
          <p:cNvSpPr>
            <a:spLocks noChangeShapeType="1"/>
          </p:cNvSpPr>
          <p:nvPr/>
        </p:nvSpPr>
        <p:spPr bwMode="auto">
          <a:xfrm flipV="1">
            <a:off x="7772400" y="5346700"/>
            <a:ext cx="0" cy="509488"/>
          </a:xfrm>
          <a:prstGeom prst="line">
            <a:avLst/>
          </a:prstGeom>
          <a:noFill/>
          <a:ln w="127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3" name="Line 17"/>
          <p:cNvSpPr>
            <a:spLocks noChangeShapeType="1"/>
          </p:cNvSpPr>
          <p:nvPr/>
        </p:nvSpPr>
        <p:spPr bwMode="auto">
          <a:xfrm flipV="1">
            <a:off x="6692900" y="5334000"/>
            <a:ext cx="0" cy="502764"/>
          </a:xfrm>
          <a:prstGeom prst="line">
            <a:avLst/>
          </a:prstGeom>
          <a:noFill/>
          <a:ln w="127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Text Box 18"/>
          <p:cNvSpPr txBox="1">
            <a:spLocks noChangeArrowheads="1"/>
          </p:cNvSpPr>
          <p:nvPr/>
        </p:nvSpPr>
        <p:spPr bwMode="auto">
          <a:xfrm>
            <a:off x="2844932" y="5582390"/>
            <a:ext cx="1841500" cy="307777"/>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lgn="ctr">
              <a:spcBef>
                <a:spcPct val="50000"/>
              </a:spcBef>
              <a:buClrTx/>
            </a:pPr>
            <a:r>
              <a:rPr lang="en-GB" altLang="en-US" sz="1400"/>
              <a:t>Stock Allocation</a:t>
            </a:r>
          </a:p>
        </p:txBody>
      </p:sp>
      <p:sp>
        <p:nvSpPr>
          <p:cNvPr id="45" name="Line 19"/>
          <p:cNvSpPr>
            <a:spLocks noChangeShapeType="1"/>
          </p:cNvSpPr>
          <p:nvPr/>
        </p:nvSpPr>
        <p:spPr bwMode="auto">
          <a:xfrm flipV="1">
            <a:off x="2031868" y="5359400"/>
            <a:ext cx="0" cy="992088"/>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6" name="Text Box 20"/>
          <p:cNvSpPr txBox="1">
            <a:spLocks noChangeArrowheads="1"/>
          </p:cNvSpPr>
          <p:nvPr/>
        </p:nvSpPr>
        <p:spPr bwMode="auto">
          <a:xfrm>
            <a:off x="1167323" y="6333547"/>
            <a:ext cx="2022723" cy="307777"/>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lgn="ctr">
              <a:spcBef>
                <a:spcPct val="50000"/>
              </a:spcBef>
              <a:buClrTx/>
            </a:pPr>
            <a:r>
              <a:rPr lang="en-GB" altLang="en-US" sz="1400" dirty="0" smtClean="0"/>
              <a:t>Market research</a:t>
            </a:r>
            <a:endParaRPr lang="en-GB" altLang="en-US" sz="1400" dirty="0"/>
          </a:p>
        </p:txBody>
      </p:sp>
      <p:sp>
        <p:nvSpPr>
          <p:cNvPr id="47" name="Text Box 21"/>
          <p:cNvSpPr txBox="1">
            <a:spLocks noChangeArrowheads="1"/>
          </p:cNvSpPr>
          <p:nvPr/>
        </p:nvSpPr>
        <p:spPr bwMode="auto">
          <a:xfrm>
            <a:off x="1581018" y="2414935"/>
            <a:ext cx="3759200" cy="307777"/>
          </a:xfrm>
          <a:prstGeom prst="rect">
            <a:avLst/>
          </a:prstGeom>
          <a:noFill/>
          <a:ln w="12700">
            <a:noFill/>
            <a:miter lim="800000"/>
            <a:headEnd type="none" w="sm" len="sm"/>
            <a:tailEnd type="none" w="sm" len="sm"/>
          </a:ln>
          <a:effectLst/>
          <a:extLst/>
        </p:spPr>
        <p:txBody>
          <a:bodyPr>
            <a:spAutoFit/>
          </a:bodyPr>
          <a:lstStyle>
            <a:lvl1pPr algn="l" defTabSz="762000" eaLnBrk="0" hangingPunct="0">
              <a:spcBef>
                <a:spcPct val="0"/>
              </a:spcBef>
              <a:defRPr sz="2400">
                <a:solidFill>
                  <a:schemeClr val="tx1"/>
                </a:solidFill>
                <a:latin typeface="Arial" charset="0"/>
              </a:defRPr>
            </a:lvl1pPr>
            <a:lvl2pPr marL="571500" algn="l" defTabSz="762000" eaLnBrk="0" hangingPunct="0">
              <a:spcBef>
                <a:spcPct val="0"/>
              </a:spcBef>
              <a:defRPr sz="2400">
                <a:solidFill>
                  <a:schemeClr val="tx1"/>
                </a:solidFill>
                <a:latin typeface="Arial" charset="0"/>
              </a:defRPr>
            </a:lvl2pPr>
            <a:lvl3pPr marL="1143000" algn="l" defTabSz="762000" eaLnBrk="0" hangingPunct="0">
              <a:spcBef>
                <a:spcPct val="0"/>
              </a:spcBef>
              <a:defRPr sz="2400">
                <a:solidFill>
                  <a:schemeClr val="tx1"/>
                </a:solidFill>
                <a:latin typeface="Arial" charset="0"/>
              </a:defRPr>
            </a:lvl3pPr>
            <a:lvl4pPr marL="1714500" algn="l" defTabSz="762000" eaLnBrk="0" hangingPunct="0">
              <a:spcBef>
                <a:spcPct val="0"/>
              </a:spcBef>
              <a:defRPr sz="2400">
                <a:solidFill>
                  <a:schemeClr val="tx1"/>
                </a:solidFill>
                <a:latin typeface="Arial" charset="0"/>
              </a:defRPr>
            </a:lvl4pPr>
            <a:lvl5pPr marL="2286000" algn="l" defTabSz="762000" eaLnBrk="0" hangingPunct="0">
              <a:spcBef>
                <a:spcPct val="0"/>
              </a:spcBef>
              <a:defRPr sz="2400">
                <a:solidFill>
                  <a:schemeClr val="tx1"/>
                </a:solidFill>
                <a:latin typeface="Arial" charset="0"/>
              </a:defRPr>
            </a:lvl5pPr>
            <a:lvl6pPr marL="2743200" defTabSz="762000" eaLnBrk="0" fontAlgn="base" hangingPunct="0">
              <a:spcBef>
                <a:spcPct val="0"/>
              </a:spcBef>
              <a:spcAft>
                <a:spcPct val="0"/>
              </a:spcAft>
              <a:defRPr sz="2400">
                <a:solidFill>
                  <a:schemeClr val="tx1"/>
                </a:solidFill>
                <a:latin typeface="Arial" charset="0"/>
              </a:defRPr>
            </a:lvl6pPr>
            <a:lvl7pPr marL="3200400" defTabSz="762000" eaLnBrk="0" fontAlgn="base" hangingPunct="0">
              <a:spcBef>
                <a:spcPct val="0"/>
              </a:spcBef>
              <a:spcAft>
                <a:spcPct val="0"/>
              </a:spcAft>
              <a:defRPr sz="2400">
                <a:solidFill>
                  <a:schemeClr val="tx1"/>
                </a:solidFill>
                <a:latin typeface="Arial" charset="0"/>
              </a:defRPr>
            </a:lvl7pPr>
            <a:lvl8pPr marL="3657600" defTabSz="762000" eaLnBrk="0" fontAlgn="base" hangingPunct="0">
              <a:spcBef>
                <a:spcPct val="0"/>
              </a:spcBef>
              <a:spcAft>
                <a:spcPct val="0"/>
              </a:spcAft>
              <a:defRPr sz="2400">
                <a:solidFill>
                  <a:schemeClr val="tx1"/>
                </a:solidFill>
                <a:latin typeface="Arial" charset="0"/>
              </a:defRPr>
            </a:lvl8pPr>
            <a:lvl9pPr marL="4114800" defTabSz="762000" eaLnBrk="0" fontAlgn="base" hangingPunct="0">
              <a:spcBef>
                <a:spcPct val="0"/>
              </a:spcBef>
              <a:spcAft>
                <a:spcPct val="0"/>
              </a:spcAft>
              <a:defRPr sz="2400">
                <a:solidFill>
                  <a:schemeClr val="tx1"/>
                </a:solidFill>
                <a:latin typeface="Arial" charset="0"/>
              </a:defRPr>
            </a:lvl9pPr>
          </a:lstStyle>
          <a:p>
            <a:pPr>
              <a:spcBef>
                <a:spcPct val="50000"/>
              </a:spcBef>
              <a:buClrTx/>
            </a:pPr>
            <a:r>
              <a:rPr lang="en-GB" altLang="en-US" sz="1400" dirty="0"/>
              <a:t>Industry norm …  6 to 18 months!</a:t>
            </a:r>
          </a:p>
        </p:txBody>
      </p:sp>
      <p:grpSp>
        <p:nvGrpSpPr>
          <p:cNvPr id="48" name="Group 28"/>
          <p:cNvGrpSpPr>
            <a:grpSpLocks/>
          </p:cNvGrpSpPr>
          <p:nvPr/>
        </p:nvGrpSpPr>
        <p:grpSpPr bwMode="auto">
          <a:xfrm>
            <a:off x="1428617" y="3755504"/>
            <a:ext cx="6253165" cy="609600"/>
            <a:chOff x="240" y="2064"/>
            <a:chExt cx="3744" cy="432"/>
          </a:xfrm>
        </p:grpSpPr>
        <p:sp>
          <p:nvSpPr>
            <p:cNvPr id="49" name="Line 18"/>
            <p:cNvSpPr>
              <a:spLocks noChangeShapeType="1"/>
            </p:cNvSpPr>
            <p:nvPr/>
          </p:nvSpPr>
          <p:spPr bwMode="auto">
            <a:xfrm>
              <a:off x="288" y="2149"/>
              <a:ext cx="3648" cy="0"/>
            </a:xfrm>
            <a:prstGeom prst="line">
              <a:avLst/>
            </a:prstGeom>
            <a:ln>
              <a:headEnd type="triangle" w="med" len="me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en-GB" sz="1400"/>
            </a:p>
          </p:txBody>
        </p:sp>
        <p:sp>
          <p:nvSpPr>
            <p:cNvPr id="50" name="Text Box 19"/>
            <p:cNvSpPr txBox="1">
              <a:spLocks noChangeArrowheads="1"/>
            </p:cNvSpPr>
            <p:nvPr/>
          </p:nvSpPr>
          <p:spPr bwMode="auto">
            <a:xfrm>
              <a:off x="1088" y="2149"/>
              <a:ext cx="2256" cy="240"/>
            </a:xfrm>
            <a:prstGeom prst="rect">
              <a:avLst/>
            </a:prstGeom>
            <a:noFill/>
            <a:ln w="12700">
              <a:noFill/>
              <a:miter lim="800000"/>
              <a:headEnd type="none" w="sm" len="sm"/>
              <a:tailEnd type="none" w="sm" len="sm"/>
            </a:ln>
            <a:effectLst/>
            <a:extLst/>
          </p:spPr>
          <p:txBody>
            <a:bodyPr>
              <a:spAutoFit/>
            </a:bodyPr>
            <a:lstStyle>
              <a:defPPr>
                <a:defRPr lang="en-US"/>
              </a:defPPr>
              <a:lvl1pPr defTabSz="762000" eaLnBrk="0" hangingPunct="0">
                <a:spcBef>
                  <a:spcPct val="50000"/>
                </a:spcBef>
                <a:buClrTx/>
                <a:defRPr sz="1400">
                  <a:latin typeface="Arial" charset="0"/>
                </a:defRPr>
              </a:lvl1pPr>
              <a:lvl2pPr marL="571500" defTabSz="762000" eaLnBrk="0" hangingPunct="0">
                <a:spcBef>
                  <a:spcPct val="0"/>
                </a:spcBef>
                <a:defRPr sz="2400">
                  <a:latin typeface="Arial" charset="0"/>
                </a:defRPr>
              </a:lvl2pPr>
              <a:lvl3pPr marL="1143000" defTabSz="762000" eaLnBrk="0" hangingPunct="0">
                <a:spcBef>
                  <a:spcPct val="0"/>
                </a:spcBef>
                <a:defRPr sz="2400">
                  <a:latin typeface="Arial" charset="0"/>
                </a:defRPr>
              </a:lvl3pPr>
              <a:lvl4pPr marL="1714500" defTabSz="762000" eaLnBrk="0" hangingPunct="0">
                <a:spcBef>
                  <a:spcPct val="0"/>
                </a:spcBef>
                <a:defRPr sz="2400">
                  <a:latin typeface="Arial" charset="0"/>
                </a:defRPr>
              </a:lvl4pPr>
              <a:lvl5pPr marL="2286000" defTabSz="762000" eaLnBrk="0" hangingPunct="0">
                <a:spcBef>
                  <a:spcPct val="0"/>
                </a:spcBef>
                <a:defRPr sz="2400">
                  <a:latin typeface="Arial" charset="0"/>
                </a:defRPr>
              </a:lvl5pPr>
              <a:lvl6pPr marL="2743200" defTabSz="762000" eaLnBrk="0" fontAlgn="base" hangingPunct="0">
                <a:spcBef>
                  <a:spcPct val="0"/>
                </a:spcBef>
                <a:spcAft>
                  <a:spcPct val="0"/>
                </a:spcAft>
                <a:defRPr sz="2400">
                  <a:latin typeface="Arial" charset="0"/>
                </a:defRPr>
              </a:lvl6pPr>
              <a:lvl7pPr marL="3200400" defTabSz="762000" eaLnBrk="0" fontAlgn="base" hangingPunct="0">
                <a:spcBef>
                  <a:spcPct val="0"/>
                </a:spcBef>
                <a:spcAft>
                  <a:spcPct val="0"/>
                </a:spcAft>
                <a:defRPr sz="2400">
                  <a:latin typeface="Arial" charset="0"/>
                </a:defRPr>
              </a:lvl7pPr>
              <a:lvl8pPr marL="3657600" defTabSz="762000" eaLnBrk="0" fontAlgn="base" hangingPunct="0">
                <a:spcBef>
                  <a:spcPct val="0"/>
                </a:spcBef>
                <a:spcAft>
                  <a:spcPct val="0"/>
                </a:spcAft>
                <a:defRPr sz="2400">
                  <a:latin typeface="Arial" charset="0"/>
                </a:defRPr>
              </a:lvl8pPr>
              <a:lvl9pPr marL="4114800" defTabSz="762000" eaLnBrk="0" fontAlgn="base" hangingPunct="0">
                <a:spcBef>
                  <a:spcPct val="0"/>
                </a:spcBef>
                <a:spcAft>
                  <a:spcPct val="0"/>
                </a:spcAft>
                <a:defRPr sz="2400">
                  <a:latin typeface="Arial" charset="0"/>
                </a:defRPr>
              </a:lvl9pPr>
            </a:lstStyle>
            <a:p>
              <a:pPr algn="ctr"/>
              <a:r>
                <a:rPr lang="en-US" altLang="en-US" sz="1600" dirty="0"/>
                <a:t>2-3 weeks</a:t>
              </a:r>
            </a:p>
          </p:txBody>
        </p:sp>
        <p:sp>
          <p:nvSpPr>
            <p:cNvPr id="51" name="Line 20"/>
            <p:cNvSpPr>
              <a:spLocks noChangeShapeType="1"/>
            </p:cNvSpPr>
            <p:nvPr/>
          </p:nvSpPr>
          <p:spPr bwMode="auto">
            <a:xfrm>
              <a:off x="240" y="2112"/>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52" name="Line 21"/>
            <p:cNvSpPr>
              <a:spLocks noChangeShapeType="1"/>
            </p:cNvSpPr>
            <p:nvPr/>
          </p:nvSpPr>
          <p:spPr bwMode="auto">
            <a:xfrm>
              <a:off x="3984" y="2064"/>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grpSp>
      <p:cxnSp>
        <p:nvCxnSpPr>
          <p:cNvPr id="4" name="Elbow Connector 3"/>
          <p:cNvCxnSpPr>
            <a:endCxn id="46" idx="3"/>
          </p:cNvCxnSpPr>
          <p:nvPr/>
        </p:nvCxnSpPr>
        <p:spPr>
          <a:xfrm rot="10800000" flipV="1">
            <a:off x="3190046" y="5346700"/>
            <a:ext cx="5270386" cy="1140736"/>
          </a:xfrm>
          <a:prstGeom prst="bentConnector3">
            <a:avLst>
              <a:gd name="adj1" fmla="val 93"/>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Oval Callout 2"/>
          <p:cNvSpPr/>
          <p:nvPr/>
        </p:nvSpPr>
        <p:spPr>
          <a:xfrm>
            <a:off x="1" y="3570648"/>
            <a:ext cx="1175332" cy="609600"/>
          </a:xfrm>
          <a:prstGeom prst="wedgeEllipseCallout">
            <a:avLst>
              <a:gd name="adj1" fmla="val 108799"/>
              <a:gd name="adj2" fmla="val 11121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t>Postpone design</a:t>
            </a:r>
            <a:endParaRPr lang="en-GB" sz="1200" dirty="0"/>
          </a:p>
        </p:txBody>
      </p:sp>
      <p:sp>
        <p:nvSpPr>
          <p:cNvPr id="53" name="Oval Callout 52"/>
          <p:cNvSpPr/>
          <p:nvPr/>
        </p:nvSpPr>
        <p:spPr>
          <a:xfrm>
            <a:off x="2148636" y="3875447"/>
            <a:ext cx="1415252" cy="416119"/>
          </a:xfrm>
          <a:prstGeom prst="wedgeEllipseCallout">
            <a:avLst>
              <a:gd name="adj1" fmla="val 34119"/>
              <a:gd name="adj2" fmla="val 13404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a:t>D</a:t>
            </a:r>
            <a:r>
              <a:rPr lang="en-GB" sz="1200" dirty="0" smtClean="0"/>
              <a:t>ifferentiate</a:t>
            </a:r>
            <a:endParaRPr lang="en-GB" sz="1200" dirty="0"/>
          </a:p>
        </p:txBody>
      </p:sp>
      <p:sp>
        <p:nvSpPr>
          <p:cNvPr id="5" name="Footer Placeholder 4"/>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49109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sz="3200" dirty="0" smtClean="0"/>
              <a:t>The problem with lead-time</a:t>
            </a:r>
            <a:endParaRPr lang="en-GB" sz="3200" dirty="0"/>
          </a:p>
        </p:txBody>
      </p:sp>
      <p:sp>
        <p:nvSpPr>
          <p:cNvPr id="3" name="Content Placeholder 2"/>
          <p:cNvSpPr>
            <a:spLocks noGrp="1"/>
          </p:cNvSpPr>
          <p:nvPr>
            <p:ph idx="1"/>
          </p:nvPr>
        </p:nvSpPr>
        <p:spPr>
          <a:xfrm>
            <a:off x="372409" y="2332037"/>
            <a:ext cx="8229600" cy="4525963"/>
          </a:xfrm>
        </p:spPr>
        <p:txBody>
          <a:bodyPr>
            <a:normAutofit/>
          </a:bodyPr>
          <a:lstStyle/>
          <a:p>
            <a:r>
              <a:rPr lang="en-GB" sz="2400" dirty="0" smtClean="0"/>
              <a:t>Longer forecast horizon for planning </a:t>
            </a:r>
          </a:p>
          <a:p>
            <a:pPr lvl="1"/>
            <a:r>
              <a:rPr lang="en-GB" sz="2000" dirty="0"/>
              <a:t>Increased uncertainty</a:t>
            </a:r>
          </a:p>
          <a:p>
            <a:pPr lvl="1" indent="-342900"/>
            <a:r>
              <a:rPr lang="en-GB" sz="2000" dirty="0" smtClean="0"/>
              <a:t>More inventory buffer needed</a:t>
            </a:r>
          </a:p>
          <a:p>
            <a:r>
              <a:rPr lang="en-GB" sz="2400" dirty="0" smtClean="0"/>
              <a:t>More inventory needed in the pipeline</a:t>
            </a:r>
          </a:p>
          <a:p>
            <a:r>
              <a:rPr lang="en-GB" sz="2400" dirty="0" smtClean="0"/>
              <a:t>Greater risk of obsolescence (waste) </a:t>
            </a:r>
          </a:p>
          <a:p>
            <a:r>
              <a:rPr lang="en-GB" sz="2400" dirty="0" smtClean="0"/>
              <a:t>Deterioration of freshness /quality</a:t>
            </a:r>
          </a:p>
          <a:p>
            <a:r>
              <a:rPr lang="en-GB" sz="2400" dirty="0" smtClean="0"/>
              <a:t>Less responsive to sudden change in demand</a:t>
            </a:r>
          </a:p>
          <a:p>
            <a:endParaRPr lang="en-GB" sz="2400" dirty="0" smtClean="0"/>
          </a:p>
          <a:p>
            <a:pPr lvl="1"/>
            <a:endParaRPr lang="en-GB" sz="2000" dirty="0" smtClean="0"/>
          </a:p>
          <a:p>
            <a:endParaRPr lang="en-GB" sz="2400" dirty="0"/>
          </a:p>
        </p:txBody>
      </p:sp>
      <p:sp>
        <p:nvSpPr>
          <p:cNvPr id="4" name="Rectangle 2"/>
          <p:cNvSpPr>
            <a:spLocks noChangeArrowheads="1"/>
          </p:cNvSpPr>
          <p:nvPr/>
        </p:nvSpPr>
        <p:spPr bwMode="auto">
          <a:xfrm>
            <a:off x="345501" y="982589"/>
            <a:ext cx="1622425"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5" name="Rectangle 3"/>
          <p:cNvSpPr>
            <a:spLocks noChangeArrowheads="1"/>
          </p:cNvSpPr>
          <p:nvPr/>
        </p:nvSpPr>
        <p:spPr bwMode="auto">
          <a:xfrm>
            <a:off x="2019078" y="982589"/>
            <a:ext cx="2503491"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 name="Rectangle 4"/>
          <p:cNvSpPr>
            <a:spLocks noChangeArrowheads="1"/>
          </p:cNvSpPr>
          <p:nvPr/>
        </p:nvSpPr>
        <p:spPr bwMode="auto">
          <a:xfrm>
            <a:off x="4571999" y="982589"/>
            <a:ext cx="4219001"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7" name="Rectangle 5"/>
          <p:cNvSpPr>
            <a:spLocks noChangeArrowheads="1"/>
          </p:cNvSpPr>
          <p:nvPr/>
        </p:nvSpPr>
        <p:spPr bwMode="auto">
          <a:xfrm>
            <a:off x="528063" y="1039739"/>
            <a:ext cx="1282403"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SOURCE</a:t>
            </a:r>
          </a:p>
        </p:txBody>
      </p:sp>
      <p:sp>
        <p:nvSpPr>
          <p:cNvPr id="8" name="Rectangle 6"/>
          <p:cNvSpPr>
            <a:spLocks noChangeArrowheads="1"/>
          </p:cNvSpPr>
          <p:nvPr/>
        </p:nvSpPr>
        <p:spPr bwMode="auto">
          <a:xfrm>
            <a:off x="2594694" y="1039739"/>
            <a:ext cx="93936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dirty="0">
                <a:solidFill>
                  <a:schemeClr val="bg1"/>
                </a:solidFill>
                <a:latin typeface="Arial" charset="0"/>
              </a:rPr>
              <a:t>MAKE</a:t>
            </a:r>
          </a:p>
        </p:txBody>
      </p:sp>
      <p:sp>
        <p:nvSpPr>
          <p:cNvPr id="9" name="Rectangle 7"/>
          <p:cNvSpPr>
            <a:spLocks noChangeArrowheads="1"/>
          </p:cNvSpPr>
          <p:nvPr/>
        </p:nvSpPr>
        <p:spPr bwMode="auto">
          <a:xfrm>
            <a:off x="6144638" y="1039739"/>
            <a:ext cx="129683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DELIVER</a:t>
            </a:r>
          </a:p>
        </p:txBody>
      </p:sp>
      <p:sp>
        <p:nvSpPr>
          <p:cNvPr id="10" name="Rectangle 8"/>
          <p:cNvSpPr>
            <a:spLocks noChangeArrowheads="1"/>
          </p:cNvSpPr>
          <p:nvPr/>
        </p:nvSpPr>
        <p:spPr bwMode="auto">
          <a:xfrm>
            <a:off x="3258563" y="1654673"/>
            <a:ext cx="3156506"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dirty="0" smtClean="0">
                <a:latin typeface="Arial" charset="0"/>
              </a:rPr>
              <a:t>Supply Chain </a:t>
            </a:r>
            <a:r>
              <a:rPr lang="en-US" sz="2000" b="1" dirty="0">
                <a:latin typeface="Arial" charset="0"/>
              </a:rPr>
              <a:t>Lead Time</a:t>
            </a:r>
          </a:p>
        </p:txBody>
      </p:sp>
      <p:sp>
        <p:nvSpPr>
          <p:cNvPr id="11" name="Line 9"/>
          <p:cNvSpPr>
            <a:spLocks noChangeShapeType="1"/>
          </p:cNvSpPr>
          <p:nvPr/>
        </p:nvSpPr>
        <p:spPr bwMode="auto">
          <a:xfrm flipH="1">
            <a:off x="354044" y="1879659"/>
            <a:ext cx="2705788"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12" name="Line 10"/>
          <p:cNvSpPr>
            <a:spLocks noChangeShapeType="1"/>
          </p:cNvSpPr>
          <p:nvPr/>
        </p:nvSpPr>
        <p:spPr bwMode="auto">
          <a:xfrm>
            <a:off x="6415069" y="1884289"/>
            <a:ext cx="2375932"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13" name="Footer Placeholder 1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29330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ChangeArrowheads="1"/>
          </p:cNvSpPr>
          <p:nvPr/>
        </p:nvSpPr>
        <p:spPr bwMode="auto">
          <a:xfrm>
            <a:off x="357188" y="2435225"/>
            <a:ext cx="1622425"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3379" name="Rectangle 3"/>
          <p:cNvSpPr>
            <a:spLocks noChangeArrowheads="1"/>
          </p:cNvSpPr>
          <p:nvPr/>
        </p:nvSpPr>
        <p:spPr bwMode="auto">
          <a:xfrm>
            <a:off x="2008188" y="2435225"/>
            <a:ext cx="1655762"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3380" name="Rectangle 4"/>
          <p:cNvSpPr>
            <a:spLocks noChangeArrowheads="1"/>
          </p:cNvSpPr>
          <p:nvPr/>
        </p:nvSpPr>
        <p:spPr bwMode="auto">
          <a:xfrm>
            <a:off x="3708400" y="2435225"/>
            <a:ext cx="5094288"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3381" name="Rectangle 5"/>
          <p:cNvSpPr>
            <a:spLocks noChangeArrowheads="1"/>
          </p:cNvSpPr>
          <p:nvPr/>
        </p:nvSpPr>
        <p:spPr bwMode="auto">
          <a:xfrm>
            <a:off x="539750" y="2492375"/>
            <a:ext cx="1282403"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SOURCE</a:t>
            </a:r>
          </a:p>
        </p:txBody>
      </p:sp>
      <p:sp>
        <p:nvSpPr>
          <p:cNvPr id="613382" name="Rectangle 6"/>
          <p:cNvSpPr>
            <a:spLocks noChangeArrowheads="1"/>
          </p:cNvSpPr>
          <p:nvPr/>
        </p:nvSpPr>
        <p:spPr bwMode="auto">
          <a:xfrm>
            <a:off x="2339975" y="2492375"/>
            <a:ext cx="93936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MAKE</a:t>
            </a:r>
          </a:p>
        </p:txBody>
      </p:sp>
      <p:sp>
        <p:nvSpPr>
          <p:cNvPr id="613383" name="Rectangle 7"/>
          <p:cNvSpPr>
            <a:spLocks noChangeArrowheads="1"/>
          </p:cNvSpPr>
          <p:nvPr/>
        </p:nvSpPr>
        <p:spPr bwMode="auto">
          <a:xfrm>
            <a:off x="6156325" y="2492375"/>
            <a:ext cx="129683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DELIVER</a:t>
            </a:r>
          </a:p>
        </p:txBody>
      </p:sp>
      <p:sp>
        <p:nvSpPr>
          <p:cNvPr id="613384" name="Rectangle 8"/>
          <p:cNvSpPr>
            <a:spLocks noChangeArrowheads="1"/>
          </p:cNvSpPr>
          <p:nvPr/>
        </p:nvSpPr>
        <p:spPr bwMode="auto">
          <a:xfrm>
            <a:off x="2977741" y="3302236"/>
            <a:ext cx="3156506"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dirty="0" smtClean="0">
                <a:latin typeface="Arial" charset="0"/>
              </a:rPr>
              <a:t>Supply Chain </a:t>
            </a:r>
            <a:r>
              <a:rPr lang="en-US" sz="2000" b="1" dirty="0">
                <a:latin typeface="Arial" charset="0"/>
              </a:rPr>
              <a:t>Lead Time</a:t>
            </a:r>
          </a:p>
        </p:txBody>
      </p:sp>
      <p:sp>
        <p:nvSpPr>
          <p:cNvPr id="613385" name="Line 9"/>
          <p:cNvSpPr>
            <a:spLocks noChangeShapeType="1"/>
          </p:cNvSpPr>
          <p:nvPr/>
        </p:nvSpPr>
        <p:spPr bwMode="auto">
          <a:xfrm flipH="1">
            <a:off x="365731" y="3529145"/>
            <a:ext cx="2470338"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3386" name="Line 10"/>
          <p:cNvSpPr>
            <a:spLocks noChangeShapeType="1"/>
          </p:cNvSpPr>
          <p:nvPr/>
        </p:nvSpPr>
        <p:spPr bwMode="auto">
          <a:xfrm>
            <a:off x="6149975" y="3533775"/>
            <a:ext cx="2652713"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3387" name="Rectangle 11"/>
          <p:cNvSpPr>
            <a:spLocks noChangeArrowheads="1"/>
          </p:cNvSpPr>
          <p:nvPr/>
        </p:nvSpPr>
        <p:spPr bwMode="auto">
          <a:xfrm>
            <a:off x="3633788" y="4103688"/>
            <a:ext cx="5184775" cy="5715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3388" name="Rectangle 12"/>
          <p:cNvSpPr>
            <a:spLocks noChangeArrowheads="1"/>
          </p:cNvSpPr>
          <p:nvPr/>
        </p:nvSpPr>
        <p:spPr bwMode="auto">
          <a:xfrm>
            <a:off x="4424363" y="4211638"/>
            <a:ext cx="3780075"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dirty="0">
                <a:solidFill>
                  <a:schemeClr val="bg1"/>
                </a:solidFill>
                <a:latin typeface="Arial" charset="0"/>
              </a:rPr>
              <a:t>Customer’s Order Cycle Time</a:t>
            </a:r>
          </a:p>
        </p:txBody>
      </p:sp>
      <p:sp>
        <p:nvSpPr>
          <p:cNvPr id="613389" name="Rectangle 13"/>
          <p:cNvSpPr>
            <a:spLocks noChangeArrowheads="1"/>
          </p:cNvSpPr>
          <p:nvPr/>
        </p:nvSpPr>
        <p:spPr bwMode="auto">
          <a:xfrm>
            <a:off x="5116513" y="4899025"/>
            <a:ext cx="2152650" cy="393700"/>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latin typeface="Arial" charset="0"/>
              </a:rPr>
              <a:t>Order Fulfilment</a:t>
            </a:r>
          </a:p>
        </p:txBody>
      </p:sp>
      <p:sp>
        <p:nvSpPr>
          <p:cNvPr id="613390" name="Line 14"/>
          <p:cNvSpPr>
            <a:spLocks noChangeShapeType="1"/>
          </p:cNvSpPr>
          <p:nvPr/>
        </p:nvSpPr>
        <p:spPr bwMode="auto">
          <a:xfrm flipH="1">
            <a:off x="3714750" y="5087938"/>
            <a:ext cx="1287463"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3391" name="Line 15"/>
          <p:cNvSpPr>
            <a:spLocks noChangeShapeType="1"/>
          </p:cNvSpPr>
          <p:nvPr/>
        </p:nvSpPr>
        <p:spPr bwMode="auto">
          <a:xfrm>
            <a:off x="7461250" y="5087938"/>
            <a:ext cx="1357313"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3392" name="Line 16"/>
          <p:cNvSpPr>
            <a:spLocks noChangeShapeType="1"/>
          </p:cNvSpPr>
          <p:nvPr/>
        </p:nvSpPr>
        <p:spPr bwMode="auto">
          <a:xfrm>
            <a:off x="8823325" y="3024188"/>
            <a:ext cx="0" cy="1020762"/>
          </a:xfrm>
          <a:prstGeom prst="line">
            <a:avLst/>
          </a:prstGeom>
          <a:noFill/>
          <a:ln w="12700">
            <a:solidFill>
              <a:schemeClr val="accent2"/>
            </a:solidFill>
            <a:prstDash val="lgDash"/>
            <a:round/>
            <a:headEnd type="none" w="sm" len="sm"/>
            <a:tailEnd type="none" w="sm" len="sm"/>
          </a:ln>
          <a:effectLst/>
        </p:spPr>
        <p:txBody>
          <a:bodyPr wrap="none" anchor="ctr"/>
          <a:lstStyle/>
          <a:p>
            <a:endParaRPr lang="en-GB"/>
          </a:p>
        </p:txBody>
      </p:sp>
      <p:sp>
        <p:nvSpPr>
          <p:cNvPr id="613393" name="Line 17"/>
          <p:cNvSpPr>
            <a:spLocks noChangeShapeType="1"/>
          </p:cNvSpPr>
          <p:nvPr/>
        </p:nvSpPr>
        <p:spPr bwMode="auto">
          <a:xfrm>
            <a:off x="350838" y="3024188"/>
            <a:ext cx="0" cy="2420937"/>
          </a:xfrm>
          <a:prstGeom prst="line">
            <a:avLst/>
          </a:prstGeom>
          <a:noFill/>
          <a:ln w="12700">
            <a:solidFill>
              <a:schemeClr val="accent2"/>
            </a:solidFill>
            <a:prstDash val="lgDash"/>
            <a:round/>
            <a:headEnd type="none" w="sm" len="sm"/>
            <a:tailEnd type="none" w="sm" len="sm"/>
          </a:ln>
          <a:effectLst/>
        </p:spPr>
        <p:txBody>
          <a:bodyPr wrap="none" anchor="ctr"/>
          <a:lstStyle/>
          <a:p>
            <a:endParaRPr lang="en-GB"/>
          </a:p>
        </p:txBody>
      </p:sp>
      <p:sp>
        <p:nvSpPr>
          <p:cNvPr id="613394" name="Rectangle 18"/>
          <p:cNvSpPr>
            <a:spLocks noChangeArrowheads="1"/>
          </p:cNvSpPr>
          <p:nvPr/>
        </p:nvSpPr>
        <p:spPr bwMode="auto">
          <a:xfrm>
            <a:off x="935038" y="4306888"/>
            <a:ext cx="2014537" cy="668337"/>
          </a:xfrm>
          <a:prstGeom prst="rect">
            <a:avLst/>
          </a:prstGeom>
          <a:noFill/>
          <a:ln w="9525">
            <a:noFill/>
            <a:miter lim="800000"/>
            <a:headEnd/>
            <a:tailEnd/>
          </a:ln>
          <a:effectLst/>
        </p:spPr>
        <p:txBody>
          <a:bodyPr wrap="none" lIns="90488" tIns="44450" rIns="90488" bIns="44450">
            <a:spAutoFit/>
          </a:bodyPr>
          <a:lstStyle/>
          <a:p>
            <a:pPr eaLnBrk="0" hangingPunct="0">
              <a:spcBef>
                <a:spcPct val="0"/>
              </a:spcBef>
              <a:buClrTx/>
            </a:pPr>
            <a:r>
              <a:rPr lang="en-US" sz="2000" b="1">
                <a:latin typeface="Arial" charset="0"/>
              </a:rPr>
              <a:t>Lead-Time Gap</a:t>
            </a:r>
          </a:p>
          <a:p>
            <a:pPr eaLnBrk="0" hangingPunct="0">
              <a:spcBef>
                <a:spcPct val="0"/>
              </a:spcBef>
              <a:buClrTx/>
            </a:pPr>
            <a:r>
              <a:rPr lang="en-GB">
                <a:latin typeface="Arial" charset="0"/>
              </a:rPr>
              <a:t>Forecast-driven</a:t>
            </a:r>
            <a:endParaRPr lang="en-US">
              <a:latin typeface="Arial" charset="0"/>
            </a:endParaRPr>
          </a:p>
        </p:txBody>
      </p:sp>
      <p:sp>
        <p:nvSpPr>
          <p:cNvPr id="613395" name="Rectangle 19"/>
          <p:cNvSpPr>
            <a:spLocks noChangeArrowheads="1"/>
          </p:cNvSpPr>
          <p:nvPr/>
        </p:nvSpPr>
        <p:spPr bwMode="gray">
          <a:xfrm>
            <a:off x="323528" y="260648"/>
            <a:ext cx="7772400" cy="981075"/>
          </a:xfrm>
          <a:prstGeom prst="rect">
            <a:avLst/>
          </a:prstGeom>
        </p:spPr>
        <p:txBody>
          <a:bodyPr vert="horz" lIns="91440" tIns="45720" rIns="91440" bIns="45720" rtlCol="0" anchor="ctr">
            <a:normAutofit/>
          </a:bodyPr>
          <a:lstStyle/>
          <a:p>
            <a:pPr>
              <a:spcBef>
                <a:spcPct val="0"/>
              </a:spcBef>
            </a:pPr>
            <a:r>
              <a:rPr lang="en-GB" sz="2800" dirty="0" smtClean="0">
                <a:solidFill>
                  <a:srgbClr val="0041C4"/>
                </a:solidFill>
                <a:latin typeface="+mj-lt"/>
                <a:ea typeface="+mj-ea"/>
                <a:cs typeface="+mj-cs"/>
              </a:rPr>
              <a:t>4. The Lead-time </a:t>
            </a:r>
            <a:r>
              <a:rPr lang="en-GB" sz="2800" dirty="0">
                <a:solidFill>
                  <a:srgbClr val="0041C4"/>
                </a:solidFill>
                <a:latin typeface="+mj-lt"/>
                <a:ea typeface="+mj-ea"/>
                <a:cs typeface="+mj-cs"/>
              </a:rPr>
              <a:t>Gap</a:t>
            </a:r>
          </a:p>
        </p:txBody>
      </p:sp>
      <p:sp>
        <p:nvSpPr>
          <p:cNvPr id="613396" name="Line 20"/>
          <p:cNvSpPr>
            <a:spLocks noChangeShapeType="1"/>
          </p:cNvSpPr>
          <p:nvPr/>
        </p:nvSpPr>
        <p:spPr bwMode="auto">
          <a:xfrm>
            <a:off x="447675" y="4987925"/>
            <a:ext cx="3155950" cy="0"/>
          </a:xfrm>
          <a:prstGeom prst="line">
            <a:avLst/>
          </a:prstGeom>
          <a:noFill/>
          <a:ln w="38100">
            <a:solidFill>
              <a:srgbClr val="FF0000"/>
            </a:solidFill>
            <a:round/>
            <a:headEnd type="triangle" w="med" len="med"/>
            <a:tailEnd type="triangle" w="med" len="med"/>
          </a:ln>
          <a:effectLst/>
        </p:spPr>
        <p:txBody>
          <a:bodyPr/>
          <a:lstStyle/>
          <a:p>
            <a:endParaRPr lang="en-GB"/>
          </a:p>
        </p:txBody>
      </p:sp>
      <p:sp>
        <p:nvSpPr>
          <p:cNvPr id="613398" name="Rectangle 22"/>
          <p:cNvSpPr>
            <a:spLocks noChangeArrowheads="1"/>
          </p:cNvSpPr>
          <p:nvPr/>
        </p:nvSpPr>
        <p:spPr bwMode="auto">
          <a:xfrm>
            <a:off x="338138" y="1825625"/>
            <a:ext cx="8459787"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0" hangingPunct="0">
              <a:spcBef>
                <a:spcPct val="0"/>
              </a:spcBef>
              <a:buClrTx/>
            </a:pPr>
            <a:r>
              <a:rPr lang="en-GB" sz="2800">
                <a:solidFill>
                  <a:schemeClr val="bg1"/>
                </a:solidFill>
                <a:latin typeface="Arial" charset="0"/>
              </a:rPr>
              <a:t>PLAN</a:t>
            </a:r>
            <a:endParaRPr lang="en-US" sz="2800">
              <a:solidFill>
                <a:schemeClr val="bg1"/>
              </a:solidFill>
              <a:latin typeface="Arial" charset="0"/>
            </a:endParaRPr>
          </a:p>
        </p:txBody>
      </p:sp>
      <p:sp>
        <p:nvSpPr>
          <p:cNvPr id="613399" name="Line 23"/>
          <p:cNvSpPr>
            <a:spLocks noChangeShapeType="1"/>
          </p:cNvSpPr>
          <p:nvPr/>
        </p:nvSpPr>
        <p:spPr bwMode="auto">
          <a:xfrm flipH="1">
            <a:off x="3662539" y="1797050"/>
            <a:ext cx="14288" cy="3744913"/>
          </a:xfrm>
          <a:prstGeom prst="line">
            <a:avLst/>
          </a:prstGeom>
          <a:noFill/>
          <a:ln w="28575">
            <a:solidFill>
              <a:srgbClr val="FF0000"/>
            </a:solidFill>
            <a:prstDash val="dash"/>
            <a:round/>
            <a:headEnd type="none" w="sm" len="sm"/>
            <a:tailEnd type="none" w="sm" len="sm"/>
          </a:ln>
          <a:effectLst/>
        </p:spPr>
        <p:txBody>
          <a:bodyPr/>
          <a:lstStyle/>
          <a:p>
            <a:endParaRPr lang="en-GB"/>
          </a:p>
        </p:txBody>
      </p:sp>
      <p:sp>
        <p:nvSpPr>
          <p:cNvPr id="613400" name="AutoShape 24"/>
          <p:cNvSpPr>
            <a:spLocks noChangeArrowheads="1"/>
          </p:cNvSpPr>
          <p:nvPr/>
        </p:nvSpPr>
        <p:spPr bwMode="auto">
          <a:xfrm flipV="1">
            <a:off x="3222625" y="5291138"/>
            <a:ext cx="871538" cy="635000"/>
          </a:xfrm>
          <a:prstGeom prst="triangle">
            <a:avLst>
              <a:gd name="adj" fmla="val 5000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dirty="0"/>
          </a:p>
        </p:txBody>
      </p:sp>
      <p:sp>
        <p:nvSpPr>
          <p:cNvPr id="613401" name="Text Box 25"/>
          <p:cNvSpPr txBox="1">
            <a:spLocks noChangeArrowheads="1"/>
          </p:cNvSpPr>
          <p:nvPr/>
        </p:nvSpPr>
        <p:spPr bwMode="auto">
          <a:xfrm>
            <a:off x="1691680" y="5877272"/>
            <a:ext cx="2614613" cy="641350"/>
          </a:xfrm>
          <a:prstGeom prst="rect">
            <a:avLst/>
          </a:prstGeom>
          <a:noFill/>
          <a:ln w="12700">
            <a:noFill/>
            <a:miter lim="800000"/>
            <a:headEnd type="none" w="sm" len="sm"/>
            <a:tailEnd type="none" w="sm" len="sm"/>
          </a:ln>
          <a:effectLst/>
        </p:spPr>
        <p:txBody>
          <a:bodyPr>
            <a:spAutoFit/>
          </a:bodyPr>
          <a:lstStyle/>
          <a:p>
            <a:pPr eaLnBrk="0" hangingPunct="0">
              <a:spcBef>
                <a:spcPct val="50000"/>
              </a:spcBef>
              <a:buClrTx/>
            </a:pPr>
            <a:r>
              <a:rPr lang="en-GB">
                <a:latin typeface="Arial" charset="0"/>
              </a:rPr>
              <a:t>Decoupling point /strategic inventory</a:t>
            </a:r>
            <a:endParaRPr lang="en-US">
              <a:latin typeface="Arial" charset="0"/>
            </a:endParaRPr>
          </a:p>
        </p:txBody>
      </p:sp>
      <p:sp>
        <p:nvSpPr>
          <p:cNvPr id="613402" name="Text Box 26"/>
          <p:cNvSpPr txBox="1">
            <a:spLocks noChangeArrowheads="1"/>
          </p:cNvSpPr>
          <p:nvPr/>
        </p:nvSpPr>
        <p:spPr bwMode="auto">
          <a:xfrm>
            <a:off x="3027363" y="5275263"/>
            <a:ext cx="1295400" cy="336550"/>
          </a:xfrm>
          <a:prstGeom prst="rect">
            <a:avLst/>
          </a:prstGeom>
          <a:noFill/>
          <a:ln w="9525">
            <a:noFill/>
            <a:miter lim="800000"/>
            <a:headEnd type="none" w="sm" len="sm"/>
            <a:tailEnd type="none" w="sm" len="sm"/>
          </a:ln>
          <a:effectLst/>
        </p:spPr>
        <p:txBody>
          <a:bodyPr lIns="92075" tIns="46038" rIns="92075" bIns="46038">
            <a:spAutoFit/>
          </a:bodyPr>
          <a:lstStyle/>
          <a:p>
            <a:pPr algn="ctr">
              <a:spcBef>
                <a:spcPct val="50000"/>
              </a:spcBef>
            </a:pPr>
            <a:r>
              <a:rPr lang="en-GB" sz="1600" b="1" dirty="0"/>
              <a:t>FGI</a:t>
            </a:r>
            <a:endParaRPr lang="en-US" sz="1600" b="1" dirty="0"/>
          </a:p>
        </p:txBody>
      </p:sp>
      <p:sp>
        <p:nvSpPr>
          <p:cNvPr id="613403" name="Text Box 27"/>
          <p:cNvSpPr txBox="1">
            <a:spLocks noChangeArrowheads="1"/>
          </p:cNvSpPr>
          <p:nvPr/>
        </p:nvSpPr>
        <p:spPr bwMode="auto">
          <a:xfrm>
            <a:off x="3492500" y="1341438"/>
            <a:ext cx="2447925" cy="366712"/>
          </a:xfrm>
          <a:prstGeom prst="rect">
            <a:avLst/>
          </a:prstGeom>
          <a:noFill/>
          <a:ln w="9525">
            <a:noFill/>
            <a:miter lim="800000"/>
            <a:headEnd type="none" w="sm" len="sm"/>
            <a:tailEnd type="none" w="sm" len="sm"/>
          </a:ln>
          <a:effectLst/>
        </p:spPr>
        <p:txBody>
          <a:bodyPr lIns="92075" tIns="46038" rIns="92075" bIns="46038">
            <a:spAutoFit/>
          </a:bodyPr>
          <a:lstStyle/>
          <a:p>
            <a:pPr algn="l">
              <a:spcBef>
                <a:spcPct val="50000"/>
              </a:spcBef>
            </a:pPr>
            <a:r>
              <a:rPr lang="en-GB" b="1">
                <a:latin typeface="Arial" charset="0"/>
              </a:rPr>
              <a:t>Make-to-stock</a:t>
            </a:r>
            <a:endParaRPr lang="en-US" b="1">
              <a:latin typeface="Arial" charset="0"/>
            </a:endParaRPr>
          </a:p>
        </p:txBody>
      </p:sp>
      <p:sp>
        <p:nvSpPr>
          <p:cNvPr id="613404" name="Rectangle 28"/>
          <p:cNvSpPr>
            <a:spLocks noChangeArrowheads="1"/>
          </p:cNvSpPr>
          <p:nvPr/>
        </p:nvSpPr>
        <p:spPr bwMode="auto">
          <a:xfrm>
            <a:off x="4981575" y="5352200"/>
            <a:ext cx="3659188" cy="301625"/>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buClrTx/>
            </a:pPr>
            <a:r>
              <a:rPr lang="en-GB" sz="1400">
                <a:latin typeface="Arial" charset="0"/>
              </a:rPr>
              <a:t>Most organisations fill the gap with inventory</a:t>
            </a:r>
          </a:p>
        </p:txBody>
      </p:sp>
      <p:sp>
        <p:nvSpPr>
          <p:cNvPr id="613405" name="Rectangle 29"/>
          <p:cNvSpPr>
            <a:spLocks noChangeArrowheads="1"/>
          </p:cNvSpPr>
          <p:nvPr/>
        </p:nvSpPr>
        <p:spPr bwMode="auto">
          <a:xfrm>
            <a:off x="4627563" y="5750663"/>
            <a:ext cx="892175" cy="301625"/>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buClrTx/>
            </a:pPr>
            <a:r>
              <a:rPr lang="en-GB" sz="1400" b="1">
                <a:latin typeface="Arial" charset="0"/>
              </a:rPr>
              <a:t>BETTER</a:t>
            </a:r>
          </a:p>
        </p:txBody>
      </p:sp>
      <p:sp>
        <p:nvSpPr>
          <p:cNvPr id="613406" name="Rectangle 30"/>
          <p:cNvSpPr>
            <a:spLocks noChangeArrowheads="1"/>
          </p:cNvSpPr>
          <p:nvPr/>
        </p:nvSpPr>
        <p:spPr bwMode="auto">
          <a:xfrm>
            <a:off x="5432425" y="5749075"/>
            <a:ext cx="3036888" cy="727075"/>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buClrTx/>
            </a:pPr>
            <a:r>
              <a:rPr lang="en-GB" sz="1400" dirty="0">
                <a:latin typeface="Arial" charset="0"/>
              </a:rPr>
              <a:t>to reduce logistics lead-time</a:t>
            </a:r>
          </a:p>
          <a:p>
            <a:pPr algn="l" eaLnBrk="0" hangingPunct="0">
              <a:spcBef>
                <a:spcPct val="0"/>
              </a:spcBef>
              <a:buClrTx/>
            </a:pPr>
            <a:r>
              <a:rPr lang="en-GB" sz="1400" dirty="0">
                <a:latin typeface="Arial" charset="0"/>
              </a:rPr>
              <a:t>and extend customer order cycle by </a:t>
            </a:r>
            <a:br>
              <a:rPr lang="en-GB" sz="1400" dirty="0">
                <a:latin typeface="Arial" charset="0"/>
              </a:rPr>
            </a:br>
            <a:r>
              <a:rPr lang="en-GB" sz="1400" dirty="0">
                <a:latin typeface="Arial" charset="0"/>
              </a:rPr>
              <a:t>immediate use of information</a:t>
            </a: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41317312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ChangeArrowheads="1"/>
          </p:cNvSpPr>
          <p:nvPr/>
        </p:nvSpPr>
        <p:spPr bwMode="auto">
          <a:xfrm>
            <a:off x="1908175" y="2435225"/>
            <a:ext cx="1584325"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5427" name="Rectangle 3"/>
          <p:cNvSpPr>
            <a:spLocks noChangeArrowheads="1"/>
          </p:cNvSpPr>
          <p:nvPr/>
        </p:nvSpPr>
        <p:spPr bwMode="auto">
          <a:xfrm>
            <a:off x="3492500" y="2435225"/>
            <a:ext cx="1800225"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5428" name="Rectangle 4"/>
          <p:cNvSpPr>
            <a:spLocks noChangeArrowheads="1"/>
          </p:cNvSpPr>
          <p:nvPr/>
        </p:nvSpPr>
        <p:spPr bwMode="auto">
          <a:xfrm>
            <a:off x="5364163" y="2435225"/>
            <a:ext cx="3438525"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solidFill>
                <a:schemeClr val="bg1"/>
              </a:solidFill>
            </a:endParaRPr>
          </a:p>
        </p:txBody>
      </p:sp>
      <p:sp>
        <p:nvSpPr>
          <p:cNvPr id="615429" name="Rectangle 5"/>
          <p:cNvSpPr>
            <a:spLocks noChangeArrowheads="1"/>
          </p:cNvSpPr>
          <p:nvPr/>
        </p:nvSpPr>
        <p:spPr bwMode="auto">
          <a:xfrm>
            <a:off x="2051050" y="2492375"/>
            <a:ext cx="1282403"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SOURCE</a:t>
            </a:r>
          </a:p>
        </p:txBody>
      </p:sp>
      <p:sp>
        <p:nvSpPr>
          <p:cNvPr id="615430" name="Rectangle 6"/>
          <p:cNvSpPr>
            <a:spLocks noChangeArrowheads="1"/>
          </p:cNvSpPr>
          <p:nvPr/>
        </p:nvSpPr>
        <p:spPr bwMode="auto">
          <a:xfrm>
            <a:off x="3851275" y="2492375"/>
            <a:ext cx="93936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MAKE</a:t>
            </a:r>
          </a:p>
        </p:txBody>
      </p:sp>
      <p:sp>
        <p:nvSpPr>
          <p:cNvPr id="615431" name="Rectangle 7"/>
          <p:cNvSpPr>
            <a:spLocks noChangeArrowheads="1"/>
          </p:cNvSpPr>
          <p:nvPr/>
        </p:nvSpPr>
        <p:spPr bwMode="auto">
          <a:xfrm>
            <a:off x="6156325" y="2492375"/>
            <a:ext cx="1296831"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DELIVER</a:t>
            </a:r>
          </a:p>
        </p:txBody>
      </p:sp>
      <p:sp>
        <p:nvSpPr>
          <p:cNvPr id="615433" name="Line 9"/>
          <p:cNvSpPr>
            <a:spLocks noChangeShapeType="1"/>
          </p:cNvSpPr>
          <p:nvPr/>
        </p:nvSpPr>
        <p:spPr bwMode="auto">
          <a:xfrm>
            <a:off x="6660232" y="3500438"/>
            <a:ext cx="2148806"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5434" name="Rectangle 10"/>
          <p:cNvSpPr>
            <a:spLocks noChangeArrowheads="1"/>
          </p:cNvSpPr>
          <p:nvPr/>
        </p:nvSpPr>
        <p:spPr bwMode="auto">
          <a:xfrm>
            <a:off x="3497263" y="4103688"/>
            <a:ext cx="5321300" cy="5715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GB"/>
          </a:p>
        </p:txBody>
      </p:sp>
      <p:sp>
        <p:nvSpPr>
          <p:cNvPr id="615435" name="Rectangle 11"/>
          <p:cNvSpPr>
            <a:spLocks noChangeArrowheads="1"/>
          </p:cNvSpPr>
          <p:nvPr/>
        </p:nvSpPr>
        <p:spPr bwMode="auto">
          <a:xfrm>
            <a:off x="4424363" y="4211638"/>
            <a:ext cx="3780075"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solidFill>
                  <a:schemeClr val="bg1"/>
                </a:solidFill>
                <a:latin typeface="Arial" charset="0"/>
              </a:rPr>
              <a:t>Customer’s Order Cycle Time</a:t>
            </a:r>
          </a:p>
        </p:txBody>
      </p:sp>
      <p:sp>
        <p:nvSpPr>
          <p:cNvPr id="615436" name="Rectangle 12"/>
          <p:cNvSpPr>
            <a:spLocks noChangeArrowheads="1"/>
          </p:cNvSpPr>
          <p:nvPr/>
        </p:nvSpPr>
        <p:spPr bwMode="auto">
          <a:xfrm>
            <a:off x="5116513" y="4899025"/>
            <a:ext cx="2152650" cy="393700"/>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a:latin typeface="Arial" charset="0"/>
              </a:rPr>
              <a:t>Order Fulfilment</a:t>
            </a:r>
          </a:p>
        </p:txBody>
      </p:sp>
      <p:sp>
        <p:nvSpPr>
          <p:cNvPr id="615437" name="Line 13"/>
          <p:cNvSpPr>
            <a:spLocks noChangeShapeType="1"/>
          </p:cNvSpPr>
          <p:nvPr/>
        </p:nvSpPr>
        <p:spPr bwMode="auto">
          <a:xfrm flipH="1">
            <a:off x="3543300" y="5087938"/>
            <a:ext cx="1458913"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5438" name="Line 14"/>
          <p:cNvSpPr>
            <a:spLocks noChangeShapeType="1"/>
          </p:cNvSpPr>
          <p:nvPr/>
        </p:nvSpPr>
        <p:spPr bwMode="auto">
          <a:xfrm>
            <a:off x="7461250" y="5087938"/>
            <a:ext cx="1357313" cy="0"/>
          </a:xfrm>
          <a:prstGeom prst="line">
            <a:avLst/>
          </a:prstGeom>
          <a:noFill/>
          <a:ln w="12700">
            <a:solidFill>
              <a:srgbClr val="4D4D4D"/>
            </a:solidFill>
            <a:round/>
            <a:headEnd type="none" w="sm" len="sm"/>
            <a:tailEnd type="stealth" w="med" len="med"/>
          </a:ln>
          <a:effectLst/>
        </p:spPr>
        <p:txBody>
          <a:bodyPr wrap="none" anchor="ctr"/>
          <a:lstStyle/>
          <a:p>
            <a:endParaRPr lang="en-GB"/>
          </a:p>
        </p:txBody>
      </p:sp>
      <p:sp>
        <p:nvSpPr>
          <p:cNvPr id="615439" name="Line 15"/>
          <p:cNvSpPr>
            <a:spLocks noChangeShapeType="1"/>
          </p:cNvSpPr>
          <p:nvPr/>
        </p:nvSpPr>
        <p:spPr bwMode="auto">
          <a:xfrm>
            <a:off x="8823325" y="3024188"/>
            <a:ext cx="0" cy="1020762"/>
          </a:xfrm>
          <a:prstGeom prst="line">
            <a:avLst/>
          </a:prstGeom>
          <a:noFill/>
          <a:ln w="12700">
            <a:solidFill>
              <a:schemeClr val="accent2"/>
            </a:solidFill>
            <a:prstDash val="lgDash"/>
            <a:round/>
            <a:headEnd type="none" w="sm" len="sm"/>
            <a:tailEnd type="none" w="sm" len="sm"/>
          </a:ln>
          <a:effectLst/>
        </p:spPr>
        <p:txBody>
          <a:bodyPr wrap="none" anchor="ctr"/>
          <a:lstStyle/>
          <a:p>
            <a:endParaRPr lang="en-GB"/>
          </a:p>
        </p:txBody>
      </p:sp>
      <p:sp>
        <p:nvSpPr>
          <p:cNvPr id="615440" name="Line 16"/>
          <p:cNvSpPr>
            <a:spLocks noChangeShapeType="1"/>
          </p:cNvSpPr>
          <p:nvPr/>
        </p:nvSpPr>
        <p:spPr bwMode="auto">
          <a:xfrm>
            <a:off x="1908175" y="2924175"/>
            <a:ext cx="0" cy="2420938"/>
          </a:xfrm>
          <a:prstGeom prst="line">
            <a:avLst/>
          </a:prstGeom>
          <a:noFill/>
          <a:ln w="12700">
            <a:solidFill>
              <a:schemeClr val="accent2"/>
            </a:solidFill>
            <a:prstDash val="lgDash"/>
            <a:round/>
            <a:headEnd type="none" w="sm" len="sm"/>
            <a:tailEnd type="none" w="sm" len="sm"/>
          </a:ln>
          <a:effectLst/>
        </p:spPr>
        <p:txBody>
          <a:bodyPr wrap="none" anchor="ctr"/>
          <a:lstStyle/>
          <a:p>
            <a:endParaRPr lang="en-GB"/>
          </a:p>
        </p:txBody>
      </p:sp>
      <p:sp>
        <p:nvSpPr>
          <p:cNvPr id="615441" name="Line 17"/>
          <p:cNvSpPr>
            <a:spLocks noChangeShapeType="1"/>
          </p:cNvSpPr>
          <p:nvPr/>
        </p:nvSpPr>
        <p:spPr bwMode="auto">
          <a:xfrm>
            <a:off x="3519488" y="4683125"/>
            <a:ext cx="0" cy="792163"/>
          </a:xfrm>
          <a:prstGeom prst="line">
            <a:avLst/>
          </a:prstGeom>
          <a:noFill/>
          <a:ln w="12700">
            <a:solidFill>
              <a:schemeClr val="accent2"/>
            </a:solidFill>
            <a:prstDash val="lgDash"/>
            <a:round/>
            <a:headEnd type="none" w="sm" len="sm"/>
            <a:tailEnd type="none" w="sm" len="sm"/>
          </a:ln>
          <a:effectLst/>
        </p:spPr>
        <p:txBody>
          <a:bodyPr wrap="none" anchor="ctr"/>
          <a:lstStyle/>
          <a:p>
            <a:endParaRPr lang="en-GB"/>
          </a:p>
        </p:txBody>
      </p:sp>
      <p:sp>
        <p:nvSpPr>
          <p:cNvPr id="615442" name="Rectangle 18"/>
          <p:cNvSpPr>
            <a:spLocks noChangeArrowheads="1"/>
          </p:cNvSpPr>
          <p:nvPr/>
        </p:nvSpPr>
        <p:spPr bwMode="auto">
          <a:xfrm>
            <a:off x="2051050" y="4292600"/>
            <a:ext cx="1439863" cy="638175"/>
          </a:xfrm>
          <a:prstGeom prst="rect">
            <a:avLst/>
          </a:prstGeom>
          <a:noFill/>
          <a:ln w="9525">
            <a:noFill/>
            <a:miter lim="800000"/>
            <a:headEnd/>
            <a:tailEnd/>
          </a:ln>
          <a:effectLst/>
        </p:spPr>
        <p:txBody>
          <a:bodyPr lIns="90488" tIns="44450" rIns="90488" bIns="44450">
            <a:spAutoFit/>
          </a:bodyPr>
          <a:lstStyle/>
          <a:p>
            <a:pPr eaLnBrk="0" hangingPunct="0">
              <a:spcBef>
                <a:spcPct val="0"/>
              </a:spcBef>
              <a:buClrTx/>
            </a:pPr>
            <a:r>
              <a:rPr lang="en-US" b="1">
                <a:latin typeface="Arial" charset="0"/>
              </a:rPr>
              <a:t>Lead-Time</a:t>
            </a:r>
          </a:p>
          <a:p>
            <a:pPr eaLnBrk="0" hangingPunct="0">
              <a:spcBef>
                <a:spcPct val="0"/>
              </a:spcBef>
              <a:buClrTx/>
            </a:pPr>
            <a:r>
              <a:rPr lang="en-US" b="1">
                <a:latin typeface="Arial" charset="0"/>
              </a:rPr>
              <a:t> Gap</a:t>
            </a:r>
          </a:p>
        </p:txBody>
      </p:sp>
      <p:sp>
        <p:nvSpPr>
          <p:cNvPr id="615444" name="Line 20"/>
          <p:cNvSpPr>
            <a:spLocks noChangeShapeType="1"/>
          </p:cNvSpPr>
          <p:nvPr/>
        </p:nvSpPr>
        <p:spPr bwMode="auto">
          <a:xfrm>
            <a:off x="1908175" y="5013325"/>
            <a:ext cx="1616075" cy="0"/>
          </a:xfrm>
          <a:prstGeom prst="line">
            <a:avLst/>
          </a:prstGeom>
          <a:noFill/>
          <a:ln w="38100">
            <a:solidFill>
              <a:srgbClr val="FF0000"/>
            </a:solidFill>
            <a:round/>
            <a:headEnd type="triangle" w="med" len="med"/>
            <a:tailEnd type="triangle" w="med" len="med"/>
          </a:ln>
          <a:effectLst/>
        </p:spPr>
        <p:txBody>
          <a:bodyPr/>
          <a:lstStyle/>
          <a:p>
            <a:endParaRPr lang="en-GB"/>
          </a:p>
        </p:txBody>
      </p:sp>
      <p:sp>
        <p:nvSpPr>
          <p:cNvPr id="615445" name="Rectangle 21"/>
          <p:cNvSpPr>
            <a:spLocks noChangeArrowheads="1"/>
          </p:cNvSpPr>
          <p:nvPr/>
        </p:nvSpPr>
        <p:spPr bwMode="auto">
          <a:xfrm>
            <a:off x="758825" y="1003300"/>
            <a:ext cx="7788275" cy="1219200"/>
          </a:xfrm>
          <a:prstGeom prst="rect">
            <a:avLst/>
          </a:prstGeom>
          <a:noFill/>
          <a:ln w="12700">
            <a:noFill/>
            <a:miter lim="800000"/>
            <a:headEnd/>
            <a:tailEnd/>
          </a:ln>
          <a:effectLst/>
        </p:spPr>
        <p:txBody>
          <a:bodyPr lIns="90488" tIns="44450" rIns="90488" bIns="44450" anchor="ctr"/>
          <a:lstStyle/>
          <a:p>
            <a:pPr algn="l" defTabSz="762000" eaLnBrk="0" hangingPunct="0">
              <a:spcBef>
                <a:spcPct val="0"/>
              </a:spcBef>
              <a:buClrTx/>
            </a:pPr>
            <a:endParaRPr lang="en-US" b="1">
              <a:latin typeface="Arial" charset="0"/>
            </a:endParaRPr>
          </a:p>
        </p:txBody>
      </p:sp>
      <p:sp>
        <p:nvSpPr>
          <p:cNvPr id="615446" name="Rectangle 22"/>
          <p:cNvSpPr>
            <a:spLocks noChangeArrowheads="1"/>
          </p:cNvSpPr>
          <p:nvPr/>
        </p:nvSpPr>
        <p:spPr bwMode="auto">
          <a:xfrm>
            <a:off x="1908175" y="1825625"/>
            <a:ext cx="6889750" cy="558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0" hangingPunct="0">
              <a:spcBef>
                <a:spcPct val="0"/>
              </a:spcBef>
              <a:buClrTx/>
            </a:pPr>
            <a:r>
              <a:rPr lang="en-GB" sz="2800">
                <a:solidFill>
                  <a:schemeClr val="bg1"/>
                </a:solidFill>
                <a:latin typeface="Arial" charset="0"/>
              </a:rPr>
              <a:t>PLAN</a:t>
            </a:r>
            <a:endParaRPr lang="en-US" sz="2800">
              <a:solidFill>
                <a:schemeClr val="bg1"/>
              </a:solidFill>
              <a:latin typeface="Arial" charset="0"/>
            </a:endParaRPr>
          </a:p>
        </p:txBody>
      </p:sp>
      <p:sp>
        <p:nvSpPr>
          <p:cNvPr id="615447" name="Line 23"/>
          <p:cNvSpPr>
            <a:spLocks noChangeShapeType="1"/>
          </p:cNvSpPr>
          <p:nvPr/>
        </p:nvSpPr>
        <p:spPr bwMode="auto">
          <a:xfrm flipH="1">
            <a:off x="3497263" y="1814513"/>
            <a:ext cx="14287" cy="3744912"/>
          </a:xfrm>
          <a:prstGeom prst="line">
            <a:avLst/>
          </a:prstGeom>
          <a:noFill/>
          <a:ln w="28575">
            <a:solidFill>
              <a:srgbClr val="FF0000"/>
            </a:solidFill>
            <a:prstDash val="dash"/>
            <a:round/>
            <a:headEnd type="none" w="sm" len="sm"/>
            <a:tailEnd type="none" w="sm" len="sm"/>
          </a:ln>
          <a:effectLst/>
        </p:spPr>
        <p:txBody>
          <a:bodyPr/>
          <a:lstStyle/>
          <a:p>
            <a:endParaRPr lang="en-GB"/>
          </a:p>
        </p:txBody>
      </p:sp>
      <p:sp>
        <p:nvSpPr>
          <p:cNvPr id="615448" name="AutoShape 24"/>
          <p:cNvSpPr>
            <a:spLocks noChangeArrowheads="1"/>
          </p:cNvSpPr>
          <p:nvPr/>
        </p:nvSpPr>
        <p:spPr bwMode="auto">
          <a:xfrm flipV="1">
            <a:off x="3059113" y="5300663"/>
            <a:ext cx="871537" cy="635000"/>
          </a:xfrm>
          <a:prstGeom prst="triangle">
            <a:avLst>
              <a:gd name="adj" fmla="val 5000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615449" name="Text Box 25"/>
          <p:cNvSpPr txBox="1">
            <a:spLocks noChangeArrowheads="1"/>
          </p:cNvSpPr>
          <p:nvPr/>
        </p:nvSpPr>
        <p:spPr bwMode="auto">
          <a:xfrm>
            <a:off x="2166938" y="5876925"/>
            <a:ext cx="2614612" cy="641350"/>
          </a:xfrm>
          <a:prstGeom prst="rect">
            <a:avLst/>
          </a:prstGeom>
          <a:noFill/>
          <a:ln w="12700">
            <a:noFill/>
            <a:miter lim="800000"/>
            <a:headEnd type="none" w="sm" len="sm"/>
            <a:tailEnd type="none" w="sm" len="sm"/>
          </a:ln>
          <a:effectLst/>
        </p:spPr>
        <p:txBody>
          <a:bodyPr>
            <a:spAutoFit/>
          </a:bodyPr>
          <a:lstStyle/>
          <a:p>
            <a:pPr eaLnBrk="0" hangingPunct="0">
              <a:spcBef>
                <a:spcPct val="50000"/>
              </a:spcBef>
              <a:buClrTx/>
            </a:pPr>
            <a:r>
              <a:rPr lang="en-GB">
                <a:latin typeface="Arial" charset="0"/>
              </a:rPr>
              <a:t>Decoupling point /strategic inventory</a:t>
            </a:r>
            <a:endParaRPr lang="en-US">
              <a:latin typeface="Arial" charset="0"/>
            </a:endParaRPr>
          </a:p>
        </p:txBody>
      </p:sp>
      <p:sp>
        <p:nvSpPr>
          <p:cNvPr id="615450" name="Line 26"/>
          <p:cNvSpPr>
            <a:spLocks noChangeShapeType="1"/>
          </p:cNvSpPr>
          <p:nvPr/>
        </p:nvSpPr>
        <p:spPr bwMode="auto">
          <a:xfrm flipH="1">
            <a:off x="1979613" y="3500438"/>
            <a:ext cx="1439862" cy="0"/>
          </a:xfrm>
          <a:prstGeom prst="line">
            <a:avLst/>
          </a:prstGeom>
          <a:noFill/>
          <a:ln w="9525">
            <a:solidFill>
              <a:schemeClr val="tx1"/>
            </a:solidFill>
            <a:round/>
            <a:headEnd type="none" w="sm" len="sm"/>
            <a:tailEnd type="triangle" w="sm" len="sm"/>
          </a:ln>
          <a:effectLst/>
        </p:spPr>
        <p:txBody>
          <a:bodyPr wrap="none" lIns="92075" tIns="46038" rIns="92075" bIns="46038" anchor="ctr">
            <a:spAutoFit/>
          </a:bodyPr>
          <a:lstStyle/>
          <a:p>
            <a:endParaRPr lang="en-GB"/>
          </a:p>
        </p:txBody>
      </p:sp>
      <p:sp>
        <p:nvSpPr>
          <p:cNvPr id="615451" name="Text Box 27"/>
          <p:cNvSpPr txBox="1">
            <a:spLocks noChangeArrowheads="1"/>
          </p:cNvSpPr>
          <p:nvPr/>
        </p:nvSpPr>
        <p:spPr bwMode="auto">
          <a:xfrm>
            <a:off x="3044825" y="5300663"/>
            <a:ext cx="936625" cy="366712"/>
          </a:xfrm>
          <a:prstGeom prst="rect">
            <a:avLst/>
          </a:prstGeom>
          <a:noFill/>
          <a:ln w="9525">
            <a:noFill/>
            <a:miter lim="800000"/>
            <a:headEnd type="none" w="sm" len="sm"/>
            <a:tailEnd type="none" w="sm" len="sm"/>
          </a:ln>
          <a:effectLst/>
        </p:spPr>
        <p:txBody>
          <a:bodyPr lIns="92075" tIns="46038" rIns="92075" bIns="46038">
            <a:spAutoFit/>
          </a:bodyPr>
          <a:lstStyle/>
          <a:p>
            <a:pPr algn="ctr">
              <a:spcBef>
                <a:spcPct val="50000"/>
              </a:spcBef>
            </a:pPr>
            <a:r>
              <a:rPr lang="en-GB" b="1" dirty="0"/>
              <a:t>RM</a:t>
            </a:r>
            <a:endParaRPr lang="en-US" b="1" dirty="0"/>
          </a:p>
        </p:txBody>
      </p:sp>
      <p:sp>
        <p:nvSpPr>
          <p:cNvPr id="615452" name="Text Box 28"/>
          <p:cNvSpPr txBox="1">
            <a:spLocks noChangeArrowheads="1"/>
          </p:cNvSpPr>
          <p:nvPr/>
        </p:nvSpPr>
        <p:spPr bwMode="auto">
          <a:xfrm>
            <a:off x="131763" y="1612900"/>
            <a:ext cx="1728787" cy="4370388"/>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buClr>
                <a:srgbClr val="FF0000"/>
              </a:buClr>
              <a:buSzPct val="70000"/>
              <a:buFont typeface="Wingdings" pitchFamily="2" charset="2"/>
              <a:buChar char="Ø"/>
            </a:pPr>
            <a:r>
              <a:rPr lang="en-GB" sz="1600">
                <a:latin typeface="Arial" charset="0"/>
              </a:rPr>
              <a:t>Less dependent on forecasting</a:t>
            </a:r>
          </a:p>
          <a:p>
            <a:pPr algn="l" eaLnBrk="0" hangingPunct="0">
              <a:spcBef>
                <a:spcPct val="50000"/>
              </a:spcBef>
              <a:buClr>
                <a:srgbClr val="FF0000"/>
              </a:buClr>
              <a:buSzPct val="70000"/>
              <a:buFont typeface="Wingdings" pitchFamily="2" charset="2"/>
              <a:buChar char="Ø"/>
            </a:pPr>
            <a:r>
              <a:rPr lang="en-GB" sz="1600">
                <a:latin typeface="Arial" charset="0"/>
              </a:rPr>
              <a:t>Forecast at a generic level</a:t>
            </a:r>
          </a:p>
          <a:p>
            <a:pPr algn="l" eaLnBrk="0" hangingPunct="0">
              <a:spcBef>
                <a:spcPct val="50000"/>
              </a:spcBef>
              <a:buClr>
                <a:srgbClr val="FF0000"/>
              </a:buClr>
              <a:buSzPct val="70000"/>
              <a:buFont typeface="Wingdings" pitchFamily="2" charset="2"/>
              <a:buChar char="Ø"/>
            </a:pPr>
            <a:r>
              <a:rPr lang="en-GB" sz="1600">
                <a:latin typeface="Arial" charset="0"/>
              </a:rPr>
              <a:t>Reduce complexity of planning</a:t>
            </a:r>
          </a:p>
          <a:p>
            <a:pPr algn="l" eaLnBrk="0" hangingPunct="0">
              <a:spcBef>
                <a:spcPct val="50000"/>
              </a:spcBef>
              <a:buClr>
                <a:srgbClr val="FF0000"/>
              </a:buClr>
              <a:buSzPct val="70000"/>
              <a:buFont typeface="Wingdings" pitchFamily="2" charset="2"/>
              <a:buChar char="Ø"/>
            </a:pPr>
            <a:r>
              <a:rPr lang="en-GB" sz="1600">
                <a:latin typeface="Arial" charset="0"/>
              </a:rPr>
              <a:t>Improve service</a:t>
            </a:r>
          </a:p>
          <a:p>
            <a:pPr algn="l" eaLnBrk="0" hangingPunct="0">
              <a:spcBef>
                <a:spcPct val="50000"/>
              </a:spcBef>
              <a:buClr>
                <a:srgbClr val="FF0000"/>
              </a:buClr>
              <a:buSzPct val="70000"/>
              <a:buFont typeface="Wingdings" pitchFamily="2" charset="2"/>
              <a:buChar char="Ø"/>
            </a:pPr>
            <a:r>
              <a:rPr lang="en-GB" sz="1600">
                <a:latin typeface="Arial" charset="0"/>
              </a:rPr>
              <a:t>Reduce inventory</a:t>
            </a:r>
          </a:p>
          <a:p>
            <a:pPr algn="l" eaLnBrk="0" hangingPunct="0">
              <a:spcBef>
                <a:spcPct val="50000"/>
              </a:spcBef>
              <a:buClr>
                <a:srgbClr val="FF0000"/>
              </a:buClr>
              <a:buSzPct val="70000"/>
              <a:buFont typeface="Wingdings" pitchFamily="2" charset="2"/>
              <a:buChar char="Ø"/>
            </a:pPr>
            <a:r>
              <a:rPr lang="en-GB" sz="1600">
                <a:latin typeface="Arial" charset="0"/>
              </a:rPr>
              <a:t>More responsive to the market</a:t>
            </a:r>
            <a:endParaRPr lang="en-US" sz="1600">
              <a:latin typeface="Arial" charset="0"/>
            </a:endParaRPr>
          </a:p>
        </p:txBody>
      </p:sp>
      <p:sp>
        <p:nvSpPr>
          <p:cNvPr id="615453" name="Text Box 29"/>
          <p:cNvSpPr txBox="1">
            <a:spLocks noChangeArrowheads="1"/>
          </p:cNvSpPr>
          <p:nvPr/>
        </p:nvSpPr>
        <p:spPr bwMode="auto">
          <a:xfrm>
            <a:off x="3492500" y="1341438"/>
            <a:ext cx="2447925" cy="366712"/>
          </a:xfrm>
          <a:prstGeom prst="rect">
            <a:avLst/>
          </a:prstGeom>
          <a:noFill/>
          <a:ln w="9525">
            <a:noFill/>
            <a:miter lim="800000"/>
            <a:headEnd type="none" w="sm" len="sm"/>
            <a:tailEnd type="none" w="sm" len="sm"/>
          </a:ln>
          <a:effectLst/>
        </p:spPr>
        <p:txBody>
          <a:bodyPr lIns="92075" tIns="46038" rIns="92075" bIns="46038">
            <a:spAutoFit/>
          </a:bodyPr>
          <a:lstStyle/>
          <a:p>
            <a:pPr algn="l">
              <a:spcBef>
                <a:spcPct val="50000"/>
              </a:spcBef>
            </a:pPr>
            <a:r>
              <a:rPr lang="en-GB" b="1">
                <a:latin typeface="Arial" charset="0"/>
              </a:rPr>
              <a:t>Make-to-order</a:t>
            </a:r>
            <a:endParaRPr lang="en-US" b="1">
              <a:latin typeface="Arial" charset="0"/>
            </a:endParaRPr>
          </a:p>
        </p:txBody>
      </p:sp>
      <p:sp>
        <p:nvSpPr>
          <p:cNvPr id="30" name="Rectangle 19"/>
          <p:cNvSpPr>
            <a:spLocks noChangeArrowheads="1"/>
          </p:cNvSpPr>
          <p:nvPr/>
        </p:nvSpPr>
        <p:spPr bwMode="gray">
          <a:xfrm>
            <a:off x="323528" y="260648"/>
            <a:ext cx="7772400" cy="981075"/>
          </a:xfrm>
          <a:prstGeom prst="rect">
            <a:avLst/>
          </a:prstGeom>
        </p:spPr>
        <p:txBody>
          <a:bodyPr vert="horz" lIns="91440" tIns="45720" rIns="91440" bIns="45720" rtlCol="0" anchor="ctr">
            <a:normAutofit/>
          </a:bodyPr>
          <a:lstStyle/>
          <a:p>
            <a:pPr>
              <a:spcBef>
                <a:spcPct val="0"/>
              </a:spcBef>
            </a:pPr>
            <a:r>
              <a:rPr lang="en-GB" sz="3200" dirty="0">
                <a:solidFill>
                  <a:srgbClr val="0041C4"/>
                </a:solidFill>
                <a:latin typeface="+mj-lt"/>
                <a:ea typeface="+mj-ea"/>
                <a:cs typeface="+mj-cs"/>
              </a:rPr>
              <a:t>Compress time and reduce the LT Gap</a:t>
            </a:r>
          </a:p>
        </p:txBody>
      </p:sp>
      <p:sp>
        <p:nvSpPr>
          <p:cNvPr id="31" name="Rectangle 8"/>
          <p:cNvSpPr>
            <a:spLocks noChangeArrowheads="1"/>
          </p:cNvSpPr>
          <p:nvPr/>
        </p:nvSpPr>
        <p:spPr bwMode="auto">
          <a:xfrm>
            <a:off x="3524250" y="3285753"/>
            <a:ext cx="3156506" cy="397545"/>
          </a:xfrm>
          <a:prstGeom prst="rect">
            <a:avLst/>
          </a:prstGeom>
          <a:noFill/>
          <a:ln w="9525">
            <a:noFill/>
            <a:miter lim="800000"/>
            <a:headEnd/>
            <a:tailEnd/>
          </a:ln>
          <a:effectLst/>
        </p:spPr>
        <p:txBody>
          <a:bodyPr wrap="none" lIns="90488" tIns="44450" rIns="90488" bIns="44450">
            <a:spAutoFit/>
          </a:bodyPr>
          <a:lstStyle/>
          <a:p>
            <a:pPr algn="l" eaLnBrk="0" hangingPunct="0">
              <a:spcBef>
                <a:spcPct val="0"/>
              </a:spcBef>
              <a:buClrTx/>
            </a:pPr>
            <a:r>
              <a:rPr lang="en-US" sz="2000" b="1" dirty="0" smtClean="0">
                <a:latin typeface="Arial" charset="0"/>
              </a:rPr>
              <a:t>Supply Chain </a:t>
            </a:r>
            <a:r>
              <a:rPr lang="en-US" sz="2000" b="1" dirty="0">
                <a:latin typeface="Arial" charset="0"/>
              </a:rPr>
              <a:t>Lead Time</a:t>
            </a: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12910358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Line 25"/>
          <p:cNvSpPr>
            <a:spLocks noChangeShapeType="1"/>
          </p:cNvSpPr>
          <p:nvPr/>
        </p:nvSpPr>
        <p:spPr bwMode="auto">
          <a:xfrm flipH="1" flipV="1">
            <a:off x="3370729" y="6007421"/>
            <a:ext cx="4901057" cy="0"/>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txBody>
          <a:bodyPr wrap="none" anchor="ctr"/>
          <a:lstStyle/>
          <a:p>
            <a:endParaRPr lang="en-US" sz="1400"/>
          </a:p>
        </p:txBody>
      </p:sp>
      <p:sp>
        <p:nvSpPr>
          <p:cNvPr id="51" name="Line 30"/>
          <p:cNvSpPr>
            <a:spLocks noChangeShapeType="1"/>
          </p:cNvSpPr>
          <p:nvPr/>
        </p:nvSpPr>
        <p:spPr bwMode="auto">
          <a:xfrm flipH="1" flipV="1">
            <a:off x="6602995" y="956707"/>
            <a:ext cx="782" cy="3197696"/>
          </a:xfrm>
          <a:prstGeom prst="line">
            <a:avLst/>
          </a:prstGeom>
          <a:noFill/>
          <a:ln w="12700">
            <a:solidFill>
              <a:schemeClr val="tx1"/>
            </a:solidFill>
            <a:prstDash val="lgDash"/>
            <a:round/>
            <a:headEnd type="none" w="sm" len="sm"/>
            <a:tailEnd type="none" w="sm" len="sm"/>
          </a:ln>
          <a:effectLst/>
        </p:spPr>
        <p:txBody>
          <a:bodyPr wrap="none" anchor="ctr"/>
          <a:lstStyle/>
          <a:p>
            <a:endParaRPr lang="en-US" sz="1400"/>
          </a:p>
        </p:txBody>
      </p:sp>
      <p:sp>
        <p:nvSpPr>
          <p:cNvPr id="437250" name="Rectangle 2"/>
          <p:cNvSpPr>
            <a:spLocks noChangeArrowheads="1"/>
          </p:cNvSpPr>
          <p:nvPr/>
        </p:nvSpPr>
        <p:spPr bwMode="auto">
          <a:xfrm>
            <a:off x="571781" y="6358918"/>
            <a:ext cx="7772400" cy="547204"/>
          </a:xfrm>
          <a:prstGeom prst="rect">
            <a:avLst/>
          </a:prstGeom>
          <a:noFill/>
          <a:ln w="9525">
            <a:noFill/>
            <a:miter lim="800000"/>
            <a:headEnd/>
            <a:tailEnd/>
          </a:ln>
          <a:effectLst/>
        </p:spPr>
        <p:txBody>
          <a:bodyPr lIns="92075" tIns="46038" rIns="92075" bIns="46038" anchor="ctr"/>
          <a:lstStyle/>
          <a:p>
            <a:pPr algn="ctr">
              <a:spcBef>
                <a:spcPct val="0"/>
              </a:spcBef>
              <a:buClrTx/>
            </a:pPr>
            <a:r>
              <a:rPr lang="en-US" sz="1600" b="1" dirty="0"/>
              <a:t>Two key de-coupling </a:t>
            </a:r>
            <a:r>
              <a:rPr lang="en-US" sz="1600" b="1" dirty="0" smtClean="0"/>
              <a:t>points: Material and Information</a:t>
            </a:r>
            <a:endParaRPr lang="en-US" sz="1600" b="1" dirty="0"/>
          </a:p>
        </p:txBody>
      </p:sp>
      <p:sp>
        <p:nvSpPr>
          <p:cNvPr id="437252" name="Line 4"/>
          <p:cNvSpPr>
            <a:spLocks noChangeShapeType="1"/>
          </p:cNvSpPr>
          <p:nvPr/>
        </p:nvSpPr>
        <p:spPr bwMode="auto">
          <a:xfrm>
            <a:off x="1384084" y="4400434"/>
            <a:ext cx="875829" cy="20362"/>
          </a:xfrm>
          <a:prstGeom prst="line">
            <a:avLst/>
          </a:prstGeom>
          <a:noFill/>
          <a:ln w="50800">
            <a:solidFill>
              <a:schemeClr val="accent1"/>
            </a:solidFill>
            <a:round/>
            <a:headEnd type="none" w="sm" len="sm"/>
            <a:tailEnd type="stealth" w="med" len="lg"/>
          </a:ln>
          <a:effectLst/>
        </p:spPr>
        <p:txBody>
          <a:bodyPr wrap="none" anchor="ctr"/>
          <a:lstStyle/>
          <a:p>
            <a:endParaRPr lang="en-US" sz="1200"/>
          </a:p>
        </p:txBody>
      </p:sp>
      <p:sp>
        <p:nvSpPr>
          <p:cNvPr id="437253" name="Line 5"/>
          <p:cNvSpPr>
            <a:spLocks noChangeShapeType="1"/>
          </p:cNvSpPr>
          <p:nvPr/>
        </p:nvSpPr>
        <p:spPr bwMode="auto">
          <a:xfrm>
            <a:off x="3289085" y="4400434"/>
            <a:ext cx="636274" cy="0"/>
          </a:xfrm>
          <a:prstGeom prst="line">
            <a:avLst/>
          </a:prstGeom>
          <a:noFill/>
          <a:ln w="50800">
            <a:solidFill>
              <a:schemeClr val="accent1"/>
            </a:solidFill>
            <a:round/>
            <a:headEnd type="none" w="sm" len="sm"/>
            <a:tailEnd type="stealth" w="med" len="lg"/>
          </a:ln>
          <a:effectLst/>
        </p:spPr>
        <p:txBody>
          <a:bodyPr wrap="none" anchor="ctr"/>
          <a:lstStyle/>
          <a:p>
            <a:endParaRPr lang="en-US" sz="1200"/>
          </a:p>
        </p:txBody>
      </p:sp>
      <p:sp>
        <p:nvSpPr>
          <p:cNvPr id="437254" name="Line 6"/>
          <p:cNvSpPr>
            <a:spLocks noChangeShapeType="1"/>
          </p:cNvSpPr>
          <p:nvPr/>
        </p:nvSpPr>
        <p:spPr bwMode="auto">
          <a:xfrm>
            <a:off x="4488898" y="4400434"/>
            <a:ext cx="1795815" cy="0"/>
          </a:xfrm>
          <a:prstGeom prst="line">
            <a:avLst/>
          </a:prstGeom>
          <a:noFill/>
          <a:ln w="50800">
            <a:solidFill>
              <a:schemeClr val="accent1"/>
            </a:solidFill>
            <a:round/>
            <a:headEnd type="none" w="sm" len="sm"/>
            <a:tailEnd type="stealth" w="med" len="lg"/>
          </a:ln>
          <a:effectLst/>
        </p:spPr>
        <p:txBody>
          <a:bodyPr wrap="none" anchor="ctr"/>
          <a:lstStyle/>
          <a:p>
            <a:endParaRPr lang="en-US" sz="1200"/>
          </a:p>
        </p:txBody>
      </p:sp>
      <p:sp>
        <p:nvSpPr>
          <p:cNvPr id="437255" name="Line 7"/>
          <p:cNvSpPr>
            <a:spLocks noChangeShapeType="1"/>
          </p:cNvSpPr>
          <p:nvPr/>
        </p:nvSpPr>
        <p:spPr bwMode="auto">
          <a:xfrm>
            <a:off x="7022885" y="4400434"/>
            <a:ext cx="939670" cy="0"/>
          </a:xfrm>
          <a:prstGeom prst="line">
            <a:avLst/>
          </a:prstGeom>
          <a:noFill/>
          <a:ln w="50800">
            <a:solidFill>
              <a:schemeClr val="accent1"/>
            </a:solidFill>
            <a:round/>
            <a:headEnd type="none" w="sm" len="sm"/>
            <a:tailEnd type="stealth" w="med" len="lg"/>
          </a:ln>
          <a:effectLst/>
        </p:spPr>
        <p:txBody>
          <a:bodyPr wrap="none" anchor="ctr"/>
          <a:lstStyle/>
          <a:p>
            <a:endParaRPr lang="en-US" sz="1200"/>
          </a:p>
        </p:txBody>
      </p:sp>
      <p:sp>
        <p:nvSpPr>
          <p:cNvPr id="437257" name="Text Box 9"/>
          <p:cNvSpPr txBox="1">
            <a:spLocks noChangeArrowheads="1"/>
          </p:cNvSpPr>
          <p:nvPr/>
        </p:nvSpPr>
        <p:spPr bwMode="auto">
          <a:xfrm>
            <a:off x="2533722" y="719787"/>
            <a:ext cx="1250663" cy="261610"/>
          </a:xfrm>
          <a:prstGeom prst="rect">
            <a:avLst/>
          </a:prstGeom>
          <a:noFill/>
          <a:ln w="12700">
            <a:noFill/>
            <a:miter lim="800000"/>
            <a:headEnd type="none" w="sm" len="sm"/>
            <a:tailEnd type="none" w="sm" len="sm"/>
          </a:ln>
          <a:effectLst/>
        </p:spPr>
        <p:txBody>
          <a:bodyPr wrap="none">
            <a:spAutoFit/>
          </a:bodyPr>
          <a:lstStyle/>
          <a:p>
            <a:pPr algn="l" defTabSz="762000" eaLnBrk="0" hangingPunct="0">
              <a:spcBef>
                <a:spcPct val="0"/>
              </a:spcBef>
              <a:buClrTx/>
            </a:pPr>
            <a:r>
              <a:rPr lang="en-US" sz="1100" b="1" dirty="0">
                <a:latin typeface="Arial" pitchFamily="34" charset="0"/>
              </a:rPr>
              <a:t>Forecast Driven</a:t>
            </a:r>
          </a:p>
        </p:txBody>
      </p:sp>
      <p:sp>
        <p:nvSpPr>
          <p:cNvPr id="437258" name="Text Box 10"/>
          <p:cNvSpPr txBox="1">
            <a:spLocks noChangeArrowheads="1"/>
          </p:cNvSpPr>
          <p:nvPr/>
        </p:nvSpPr>
        <p:spPr bwMode="auto">
          <a:xfrm>
            <a:off x="6995159" y="720726"/>
            <a:ext cx="1220206" cy="261610"/>
          </a:xfrm>
          <a:prstGeom prst="rect">
            <a:avLst/>
          </a:prstGeom>
          <a:noFill/>
          <a:ln w="12700">
            <a:noFill/>
            <a:miter lim="800000"/>
            <a:headEnd type="none" w="sm" len="sm"/>
            <a:tailEnd type="none" w="sm" len="sm"/>
          </a:ln>
          <a:effectLst/>
        </p:spPr>
        <p:txBody>
          <a:bodyPr wrap="none">
            <a:spAutoFit/>
          </a:bodyPr>
          <a:lstStyle/>
          <a:p>
            <a:pPr algn="l" defTabSz="762000" eaLnBrk="0" hangingPunct="0">
              <a:spcBef>
                <a:spcPct val="0"/>
              </a:spcBef>
              <a:buClrTx/>
            </a:pPr>
            <a:r>
              <a:rPr lang="en-US" sz="1100" b="1" dirty="0" smtClean="0">
                <a:latin typeface="Arial" pitchFamily="34" charset="0"/>
              </a:rPr>
              <a:t>Demand </a:t>
            </a:r>
            <a:r>
              <a:rPr lang="en-US" sz="1100" b="1" dirty="0">
                <a:latin typeface="Arial" pitchFamily="34" charset="0"/>
              </a:rPr>
              <a:t>Driven</a:t>
            </a:r>
          </a:p>
        </p:txBody>
      </p:sp>
      <p:sp>
        <p:nvSpPr>
          <p:cNvPr id="437259" name="Text Box 11"/>
          <p:cNvSpPr txBox="1">
            <a:spLocks noChangeArrowheads="1"/>
          </p:cNvSpPr>
          <p:nvPr/>
        </p:nvSpPr>
        <p:spPr bwMode="auto">
          <a:xfrm>
            <a:off x="571781" y="1502905"/>
            <a:ext cx="3517776" cy="248466"/>
          </a:xfrm>
          <a:prstGeom prst="rect">
            <a:avLst/>
          </a:prstGeom>
          <a:noFill/>
          <a:ln w="12700">
            <a:noFill/>
            <a:miter lim="800000"/>
            <a:headEnd type="none" w="sm" len="sm"/>
            <a:tailEnd type="none" w="sm" len="sm"/>
          </a:ln>
          <a:effectLst/>
        </p:spPr>
        <p:txBody>
          <a:bodyPr wrap="square">
            <a:spAutoFit/>
          </a:bodyPr>
          <a:lstStyle/>
          <a:p>
            <a:pPr defTabSz="762000" eaLnBrk="0" hangingPunct="0">
              <a:lnSpc>
                <a:spcPct val="110000"/>
              </a:lnSpc>
              <a:spcBef>
                <a:spcPct val="0"/>
              </a:spcBef>
              <a:buClrTx/>
            </a:pPr>
            <a:r>
              <a:rPr lang="en-US" sz="1000" dirty="0">
                <a:latin typeface="Arial" pitchFamily="34" charset="0"/>
              </a:rPr>
              <a:t>Less uncertainty due to enrichment of undistorted data</a:t>
            </a:r>
          </a:p>
        </p:txBody>
      </p:sp>
      <p:sp>
        <p:nvSpPr>
          <p:cNvPr id="437260" name="Text Box 12"/>
          <p:cNvSpPr txBox="1">
            <a:spLocks noChangeArrowheads="1"/>
          </p:cNvSpPr>
          <p:nvPr/>
        </p:nvSpPr>
        <p:spPr bwMode="auto">
          <a:xfrm>
            <a:off x="698285" y="2114192"/>
            <a:ext cx="838200" cy="295466"/>
          </a:xfrm>
          <a:prstGeom prst="rect">
            <a:avLst/>
          </a:prstGeom>
          <a:noFill/>
          <a:ln w="12700">
            <a:noFill/>
            <a:miter lim="800000"/>
            <a:headEnd type="none" w="sm" len="sm"/>
            <a:tailEnd type="none" w="sm" len="sm"/>
          </a:ln>
          <a:effectLst/>
        </p:spPr>
        <p:txBody>
          <a:bodyPr>
            <a:spAutoFit/>
          </a:bodyPr>
          <a:lstStyle/>
          <a:p>
            <a:pPr algn="l" defTabSz="762000" eaLnBrk="0" hangingPunct="0">
              <a:lnSpc>
                <a:spcPct val="110000"/>
              </a:lnSpc>
              <a:spcBef>
                <a:spcPct val="0"/>
              </a:spcBef>
              <a:buClrTx/>
            </a:pPr>
            <a:r>
              <a:rPr lang="en-US" sz="1200" dirty="0">
                <a:latin typeface="Arial" pitchFamily="34" charset="0"/>
              </a:rPr>
              <a:t>Push</a:t>
            </a:r>
          </a:p>
        </p:txBody>
      </p:sp>
      <p:sp>
        <p:nvSpPr>
          <p:cNvPr id="437261" name="Text Box 13"/>
          <p:cNvSpPr txBox="1">
            <a:spLocks noChangeArrowheads="1"/>
          </p:cNvSpPr>
          <p:nvPr/>
        </p:nvSpPr>
        <p:spPr bwMode="auto">
          <a:xfrm>
            <a:off x="8110548" y="2169659"/>
            <a:ext cx="685800" cy="295466"/>
          </a:xfrm>
          <a:prstGeom prst="rect">
            <a:avLst/>
          </a:prstGeom>
          <a:noFill/>
          <a:ln w="12700">
            <a:noFill/>
            <a:miter lim="800000"/>
            <a:headEnd type="none" w="sm" len="sm"/>
            <a:tailEnd type="none" w="sm" len="sm"/>
          </a:ln>
          <a:effectLst/>
        </p:spPr>
        <p:txBody>
          <a:bodyPr>
            <a:spAutoFit/>
          </a:bodyPr>
          <a:lstStyle/>
          <a:p>
            <a:pPr algn="l" defTabSz="762000" eaLnBrk="0" hangingPunct="0">
              <a:lnSpc>
                <a:spcPct val="110000"/>
              </a:lnSpc>
              <a:spcBef>
                <a:spcPct val="0"/>
              </a:spcBef>
              <a:buClrTx/>
            </a:pPr>
            <a:r>
              <a:rPr lang="en-US" sz="1200" dirty="0">
                <a:latin typeface="Arial" pitchFamily="34" charset="0"/>
              </a:rPr>
              <a:t>Pull</a:t>
            </a:r>
          </a:p>
        </p:txBody>
      </p:sp>
      <p:sp>
        <p:nvSpPr>
          <p:cNvPr id="437264" name="Text Box 16"/>
          <p:cNvSpPr txBox="1">
            <a:spLocks noChangeArrowheads="1"/>
          </p:cNvSpPr>
          <p:nvPr/>
        </p:nvSpPr>
        <p:spPr bwMode="auto">
          <a:xfrm>
            <a:off x="3248276" y="4745839"/>
            <a:ext cx="1828800" cy="270074"/>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110000"/>
              </a:lnSpc>
              <a:spcBef>
                <a:spcPct val="0"/>
              </a:spcBef>
              <a:buClrTx/>
            </a:pPr>
            <a:r>
              <a:rPr lang="en-US" sz="1050" b="1" dirty="0" smtClean="0">
                <a:latin typeface="Arial" pitchFamily="34" charset="0"/>
              </a:rPr>
              <a:t>Central DC</a:t>
            </a:r>
            <a:endParaRPr lang="en-US" sz="1050" b="1" dirty="0">
              <a:latin typeface="Arial" pitchFamily="34" charset="0"/>
            </a:endParaRPr>
          </a:p>
        </p:txBody>
      </p:sp>
      <p:sp>
        <p:nvSpPr>
          <p:cNvPr id="437265" name="Text Box 17"/>
          <p:cNvSpPr txBox="1">
            <a:spLocks noChangeArrowheads="1"/>
          </p:cNvSpPr>
          <p:nvPr/>
        </p:nvSpPr>
        <p:spPr bwMode="auto">
          <a:xfrm>
            <a:off x="5689377" y="4745839"/>
            <a:ext cx="1828800" cy="270074"/>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110000"/>
              </a:lnSpc>
              <a:spcBef>
                <a:spcPct val="0"/>
              </a:spcBef>
              <a:buClrTx/>
            </a:pPr>
            <a:r>
              <a:rPr lang="en-US" sz="1050" b="1" dirty="0" smtClean="0">
                <a:latin typeface="Arial" pitchFamily="34" charset="0"/>
              </a:rPr>
              <a:t>Regional DC</a:t>
            </a:r>
            <a:endParaRPr lang="en-US" sz="1050" b="1" dirty="0">
              <a:latin typeface="Arial" pitchFamily="34" charset="0"/>
            </a:endParaRPr>
          </a:p>
        </p:txBody>
      </p:sp>
      <p:sp>
        <p:nvSpPr>
          <p:cNvPr id="437266" name="Text Box 18"/>
          <p:cNvSpPr txBox="1">
            <a:spLocks noChangeArrowheads="1"/>
          </p:cNvSpPr>
          <p:nvPr/>
        </p:nvSpPr>
        <p:spPr bwMode="auto">
          <a:xfrm>
            <a:off x="7083058" y="4154216"/>
            <a:ext cx="914400" cy="447815"/>
          </a:xfrm>
          <a:prstGeom prst="rect">
            <a:avLst/>
          </a:prstGeom>
          <a:noFill/>
          <a:ln w="12700">
            <a:noFill/>
            <a:miter lim="800000"/>
            <a:headEnd type="none" w="sm" len="sm"/>
            <a:tailEnd type="none" w="sm" len="sm"/>
          </a:ln>
          <a:effectLst/>
        </p:spPr>
        <p:txBody>
          <a:bodyPr wrap="square">
            <a:spAutoFit/>
          </a:bodyPr>
          <a:lstStyle/>
          <a:p>
            <a:pPr defTabSz="762000" eaLnBrk="0" hangingPunct="0">
              <a:lnSpc>
                <a:spcPct val="110000"/>
              </a:lnSpc>
              <a:spcBef>
                <a:spcPct val="0"/>
              </a:spcBef>
              <a:buClrTx/>
            </a:pPr>
            <a:r>
              <a:rPr lang="en-US" sz="1050" dirty="0" smtClean="0">
                <a:latin typeface="Arial" pitchFamily="34" charset="0"/>
              </a:rPr>
              <a:t>Local delivery</a:t>
            </a:r>
            <a:endParaRPr lang="en-US" sz="1050" dirty="0">
              <a:latin typeface="Arial" pitchFamily="34" charset="0"/>
            </a:endParaRPr>
          </a:p>
        </p:txBody>
      </p:sp>
      <p:sp>
        <p:nvSpPr>
          <p:cNvPr id="437268" name="Text Box 20"/>
          <p:cNvSpPr txBox="1">
            <a:spLocks noChangeArrowheads="1"/>
          </p:cNvSpPr>
          <p:nvPr/>
        </p:nvSpPr>
        <p:spPr bwMode="auto">
          <a:xfrm>
            <a:off x="4872048" y="5685823"/>
            <a:ext cx="3581400" cy="264111"/>
          </a:xfrm>
          <a:prstGeom prst="rect">
            <a:avLst/>
          </a:prstGeom>
          <a:noFill/>
          <a:ln w="12700">
            <a:noFill/>
            <a:miter lim="800000"/>
            <a:headEnd type="none" w="sm" len="sm"/>
            <a:tailEnd type="none" w="sm" len="sm"/>
          </a:ln>
          <a:effectLst/>
        </p:spPr>
        <p:txBody>
          <a:bodyPr>
            <a:spAutoFit/>
          </a:bodyPr>
          <a:lstStyle/>
          <a:p>
            <a:pPr defTabSz="762000" eaLnBrk="0" hangingPunct="0">
              <a:lnSpc>
                <a:spcPct val="110000"/>
              </a:lnSpc>
              <a:spcBef>
                <a:spcPct val="0"/>
              </a:spcBef>
              <a:buClrTx/>
            </a:pPr>
            <a:r>
              <a:rPr lang="en-US" sz="1100" dirty="0" smtClean="0">
                <a:latin typeface="Arial" pitchFamily="34" charset="0"/>
              </a:rPr>
              <a:t>Real-time data</a:t>
            </a:r>
            <a:endParaRPr lang="en-US" sz="1100" dirty="0">
              <a:latin typeface="Arial" pitchFamily="34" charset="0"/>
            </a:endParaRPr>
          </a:p>
        </p:txBody>
      </p:sp>
      <p:sp>
        <p:nvSpPr>
          <p:cNvPr id="437269" name="Rectangle 21"/>
          <p:cNvSpPr>
            <a:spLocks noChangeArrowheads="1"/>
          </p:cNvSpPr>
          <p:nvPr/>
        </p:nvSpPr>
        <p:spPr bwMode="auto">
          <a:xfrm>
            <a:off x="571781" y="4145381"/>
            <a:ext cx="812303" cy="5508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en-US" sz="1200">
              <a:solidFill>
                <a:schemeClr val="lt1"/>
              </a:solidFill>
              <a:latin typeface="+mn-lt"/>
            </a:endParaRPr>
          </a:p>
        </p:txBody>
      </p:sp>
      <p:sp>
        <p:nvSpPr>
          <p:cNvPr id="437270" name="Rectangle 22"/>
          <p:cNvSpPr>
            <a:spLocks noChangeArrowheads="1"/>
          </p:cNvSpPr>
          <p:nvPr/>
        </p:nvSpPr>
        <p:spPr bwMode="auto">
          <a:xfrm>
            <a:off x="2330669" y="4154402"/>
            <a:ext cx="926232" cy="5508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en-US" sz="1200"/>
          </a:p>
        </p:txBody>
      </p:sp>
      <p:sp>
        <p:nvSpPr>
          <p:cNvPr id="437272" name="AutoShape 24"/>
          <p:cNvSpPr>
            <a:spLocks noChangeArrowheads="1"/>
          </p:cNvSpPr>
          <p:nvPr/>
        </p:nvSpPr>
        <p:spPr bwMode="auto">
          <a:xfrm>
            <a:off x="6284714" y="4154403"/>
            <a:ext cx="659896" cy="572602"/>
          </a:xfrm>
          <a:prstGeom prst="triangle">
            <a:avLst>
              <a:gd name="adj"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r>
              <a:rPr lang="en-US" sz="1200" b="1" dirty="0" smtClean="0">
                <a:solidFill>
                  <a:schemeClr val="lt1"/>
                </a:solidFill>
                <a:latin typeface="+mn-lt"/>
              </a:rPr>
              <a:t>FGI</a:t>
            </a:r>
            <a:endParaRPr lang="en-US" sz="1200" b="1" dirty="0">
              <a:solidFill>
                <a:schemeClr val="lt1"/>
              </a:solidFill>
              <a:latin typeface="+mn-lt"/>
            </a:endParaRPr>
          </a:p>
        </p:txBody>
      </p:sp>
      <p:sp>
        <p:nvSpPr>
          <p:cNvPr id="437274" name="Line 26"/>
          <p:cNvSpPr>
            <a:spLocks noChangeShapeType="1"/>
          </p:cNvSpPr>
          <p:nvPr/>
        </p:nvSpPr>
        <p:spPr bwMode="auto">
          <a:xfrm>
            <a:off x="4725146" y="2317392"/>
            <a:ext cx="3364540" cy="0"/>
          </a:xfrm>
          <a:prstGeom prst="line">
            <a:avLst/>
          </a:prstGeom>
          <a:noFill/>
          <a:ln w="50800">
            <a:solidFill>
              <a:schemeClr val="accent1"/>
            </a:solidFill>
            <a:round/>
            <a:headEnd type="none" w="sm" len="sm"/>
            <a:tailEnd type="stealth" w="med" len="lg"/>
          </a:ln>
          <a:effectLst/>
        </p:spPr>
        <p:txBody>
          <a:bodyPr wrap="none" anchor="ctr"/>
          <a:lstStyle/>
          <a:p>
            <a:endParaRPr lang="en-US" sz="1400"/>
          </a:p>
        </p:txBody>
      </p:sp>
      <p:sp>
        <p:nvSpPr>
          <p:cNvPr id="437275" name="Line 27"/>
          <p:cNvSpPr>
            <a:spLocks noChangeShapeType="1"/>
          </p:cNvSpPr>
          <p:nvPr/>
        </p:nvSpPr>
        <p:spPr bwMode="auto">
          <a:xfrm flipV="1">
            <a:off x="1272117" y="2298991"/>
            <a:ext cx="2328091" cy="18401"/>
          </a:xfrm>
          <a:prstGeom prst="line">
            <a:avLst/>
          </a:prstGeom>
          <a:noFill/>
          <a:ln w="50800">
            <a:solidFill>
              <a:schemeClr val="accent1"/>
            </a:solidFill>
            <a:round/>
            <a:headEnd type="none" w="sm" len="sm"/>
            <a:tailEnd type="stealth" w="med" len="lg"/>
          </a:ln>
          <a:effectLst/>
        </p:spPr>
        <p:txBody>
          <a:bodyPr wrap="none" anchor="ctr"/>
          <a:lstStyle/>
          <a:p>
            <a:endParaRPr lang="en-US" sz="1400"/>
          </a:p>
        </p:txBody>
      </p:sp>
      <p:sp>
        <p:nvSpPr>
          <p:cNvPr id="437276" name="Line 28"/>
          <p:cNvSpPr>
            <a:spLocks noChangeShapeType="1"/>
          </p:cNvSpPr>
          <p:nvPr/>
        </p:nvSpPr>
        <p:spPr bwMode="auto">
          <a:xfrm flipH="1">
            <a:off x="545885" y="1405571"/>
            <a:ext cx="3606402" cy="0"/>
          </a:xfrm>
          <a:prstGeom prst="line">
            <a:avLst/>
          </a:prstGeom>
          <a:noFill/>
          <a:ln w="50800">
            <a:solidFill>
              <a:schemeClr val="tx2"/>
            </a:solidFill>
            <a:round/>
            <a:headEnd type="stealth" w="med" len="lg"/>
            <a:tailEnd type="stealth" w="med" len="lg"/>
          </a:ln>
          <a:effectLst/>
        </p:spPr>
        <p:txBody>
          <a:bodyPr wrap="none" anchor="ctr"/>
          <a:lstStyle/>
          <a:p>
            <a:endParaRPr lang="en-US" sz="1400"/>
          </a:p>
        </p:txBody>
      </p:sp>
      <p:sp>
        <p:nvSpPr>
          <p:cNvPr id="437277" name="Line 29"/>
          <p:cNvSpPr>
            <a:spLocks noChangeShapeType="1"/>
          </p:cNvSpPr>
          <p:nvPr/>
        </p:nvSpPr>
        <p:spPr bwMode="auto">
          <a:xfrm flipH="1">
            <a:off x="4147211" y="1405571"/>
            <a:ext cx="4323474" cy="0"/>
          </a:xfrm>
          <a:prstGeom prst="line">
            <a:avLst/>
          </a:prstGeom>
          <a:noFill/>
          <a:ln w="50800">
            <a:solidFill>
              <a:schemeClr val="tx2"/>
            </a:solidFill>
            <a:round/>
            <a:headEnd type="stealth" w="med" len="lg"/>
            <a:tailEnd type="stealth" w="med" len="lg"/>
          </a:ln>
          <a:effectLst/>
        </p:spPr>
        <p:txBody>
          <a:bodyPr wrap="none" anchor="ctr"/>
          <a:lstStyle/>
          <a:p>
            <a:endParaRPr lang="en-US" sz="1400"/>
          </a:p>
        </p:txBody>
      </p:sp>
      <p:sp>
        <p:nvSpPr>
          <p:cNvPr id="437278" name="Line 30"/>
          <p:cNvSpPr>
            <a:spLocks noChangeShapeType="1"/>
          </p:cNvSpPr>
          <p:nvPr/>
        </p:nvSpPr>
        <p:spPr bwMode="auto">
          <a:xfrm flipV="1">
            <a:off x="4152287" y="1152201"/>
            <a:ext cx="0" cy="2926002"/>
          </a:xfrm>
          <a:prstGeom prst="line">
            <a:avLst/>
          </a:prstGeom>
          <a:noFill/>
          <a:ln w="12700">
            <a:solidFill>
              <a:schemeClr val="tx1"/>
            </a:solidFill>
            <a:prstDash val="lgDash"/>
            <a:round/>
            <a:headEnd type="none" w="sm" len="sm"/>
            <a:tailEnd type="none" w="sm" len="sm"/>
          </a:ln>
          <a:effectLst/>
        </p:spPr>
        <p:txBody>
          <a:bodyPr wrap="none" anchor="ctr"/>
          <a:lstStyle/>
          <a:p>
            <a:endParaRPr lang="en-US" sz="1400"/>
          </a:p>
        </p:txBody>
      </p:sp>
      <p:sp>
        <p:nvSpPr>
          <p:cNvPr id="437279" name="Oval 31"/>
          <p:cNvSpPr>
            <a:spLocks noChangeArrowheads="1"/>
          </p:cNvSpPr>
          <p:nvPr/>
        </p:nvSpPr>
        <p:spPr bwMode="auto">
          <a:xfrm>
            <a:off x="3600208" y="1637942"/>
            <a:ext cx="1094006" cy="1053471"/>
          </a:xfrm>
          <a:prstGeom prst="ellipse">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endParaRPr lang="en-US" sz="1400"/>
          </a:p>
        </p:txBody>
      </p:sp>
      <p:sp>
        <p:nvSpPr>
          <p:cNvPr id="437280" name="Text Box 32"/>
          <p:cNvSpPr txBox="1">
            <a:spLocks noChangeArrowheads="1"/>
          </p:cNvSpPr>
          <p:nvPr/>
        </p:nvSpPr>
        <p:spPr bwMode="auto">
          <a:xfrm>
            <a:off x="3600208" y="1735799"/>
            <a:ext cx="1124937" cy="837152"/>
          </a:xfrm>
          <a:prstGeom prst="rect">
            <a:avLst/>
          </a:prstGeom>
          <a:noFill/>
          <a:ln w="12700">
            <a:noFill/>
            <a:miter lim="800000"/>
            <a:headEnd type="none" w="sm" len="sm"/>
            <a:tailEnd type="none" w="sm" len="sm"/>
          </a:ln>
          <a:effectLst/>
        </p:spPr>
        <p:txBody>
          <a:bodyPr wrap="square">
            <a:spAutoFit/>
          </a:bodyPr>
          <a:lstStyle/>
          <a:p>
            <a:pPr algn="ctr" defTabSz="762000" eaLnBrk="0" hangingPunct="0">
              <a:lnSpc>
                <a:spcPct val="110000"/>
              </a:lnSpc>
              <a:spcBef>
                <a:spcPct val="0"/>
              </a:spcBef>
              <a:buClrTx/>
            </a:pPr>
            <a:r>
              <a:rPr lang="en-US" sz="1100" dirty="0">
                <a:latin typeface="Arial" pitchFamily="34" charset="0"/>
              </a:rPr>
              <a:t>Material </a:t>
            </a:r>
          </a:p>
          <a:p>
            <a:pPr algn="ctr" defTabSz="762000" eaLnBrk="0" hangingPunct="0">
              <a:lnSpc>
                <a:spcPct val="110000"/>
              </a:lnSpc>
              <a:spcBef>
                <a:spcPct val="0"/>
              </a:spcBef>
              <a:buClrTx/>
            </a:pPr>
            <a:r>
              <a:rPr lang="en-US" sz="1100" dirty="0">
                <a:latin typeface="Arial" pitchFamily="34" charset="0"/>
              </a:rPr>
              <a:t>de-coupling</a:t>
            </a:r>
          </a:p>
          <a:p>
            <a:pPr algn="ctr" defTabSz="762000" eaLnBrk="0" hangingPunct="0">
              <a:lnSpc>
                <a:spcPct val="110000"/>
              </a:lnSpc>
              <a:spcBef>
                <a:spcPct val="0"/>
              </a:spcBef>
              <a:buClrTx/>
            </a:pPr>
            <a:r>
              <a:rPr lang="en-US" sz="1100" dirty="0" smtClean="0">
                <a:latin typeface="Arial" pitchFamily="34" charset="0"/>
              </a:rPr>
              <a:t>Point 1</a:t>
            </a:r>
          </a:p>
          <a:p>
            <a:pPr algn="ctr" defTabSz="762000" eaLnBrk="0" hangingPunct="0">
              <a:lnSpc>
                <a:spcPct val="110000"/>
              </a:lnSpc>
              <a:spcBef>
                <a:spcPct val="0"/>
              </a:spcBef>
              <a:buClrTx/>
            </a:pPr>
            <a:r>
              <a:rPr lang="en-US" sz="1100" b="1" dirty="0" err="1" smtClean="0">
                <a:latin typeface="Arial" pitchFamily="34" charset="0"/>
              </a:rPr>
              <a:t>Riskpool</a:t>
            </a:r>
            <a:endParaRPr lang="en-US" sz="1100" b="1" dirty="0">
              <a:latin typeface="Arial" pitchFamily="34" charset="0"/>
            </a:endParaRPr>
          </a:p>
        </p:txBody>
      </p:sp>
      <p:cxnSp>
        <p:nvCxnSpPr>
          <p:cNvPr id="3" name="Straight Arrow Connector 2"/>
          <p:cNvCxnSpPr/>
          <p:nvPr/>
        </p:nvCxnSpPr>
        <p:spPr>
          <a:xfrm flipH="1">
            <a:off x="2640269" y="4738796"/>
            <a:ext cx="2" cy="896777"/>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152287" y="5033423"/>
            <a:ext cx="10389" cy="97399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37265" idx="2"/>
          </p:cNvCxnSpPr>
          <p:nvPr/>
        </p:nvCxnSpPr>
        <p:spPr>
          <a:xfrm flipH="1">
            <a:off x="6603386" y="5015913"/>
            <a:ext cx="391" cy="99150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43" name="AutoShape 24"/>
          <p:cNvSpPr>
            <a:spLocks noChangeArrowheads="1"/>
          </p:cNvSpPr>
          <p:nvPr/>
        </p:nvSpPr>
        <p:spPr bwMode="auto">
          <a:xfrm>
            <a:off x="3815675" y="4154403"/>
            <a:ext cx="673224" cy="572602"/>
          </a:xfrm>
          <a:prstGeom prst="triangle">
            <a:avLst>
              <a:gd name="adj" fmla="val 500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r>
              <a:rPr lang="en-US" sz="1200" b="1" dirty="0" smtClean="0">
                <a:solidFill>
                  <a:schemeClr val="lt1"/>
                </a:solidFill>
                <a:latin typeface="+mn-lt"/>
              </a:rPr>
              <a:t>FGI</a:t>
            </a:r>
            <a:endParaRPr lang="en-US" sz="1200" b="1" dirty="0">
              <a:solidFill>
                <a:schemeClr val="lt1"/>
              </a:solidFill>
              <a:latin typeface="+mn-lt"/>
            </a:endParaRPr>
          </a:p>
        </p:txBody>
      </p:sp>
      <p:sp>
        <p:nvSpPr>
          <p:cNvPr id="45" name="Text Box 12"/>
          <p:cNvSpPr txBox="1">
            <a:spLocks noChangeArrowheads="1"/>
          </p:cNvSpPr>
          <p:nvPr/>
        </p:nvSpPr>
        <p:spPr bwMode="auto">
          <a:xfrm>
            <a:off x="720056" y="3074666"/>
            <a:ext cx="838200" cy="295466"/>
          </a:xfrm>
          <a:prstGeom prst="rect">
            <a:avLst/>
          </a:prstGeom>
          <a:noFill/>
          <a:ln w="12700">
            <a:noFill/>
            <a:miter lim="800000"/>
            <a:headEnd type="none" w="sm" len="sm"/>
            <a:tailEnd type="none" w="sm" len="sm"/>
          </a:ln>
          <a:effectLst/>
        </p:spPr>
        <p:txBody>
          <a:bodyPr>
            <a:spAutoFit/>
          </a:bodyPr>
          <a:lstStyle/>
          <a:p>
            <a:pPr algn="l" defTabSz="762000" eaLnBrk="0" hangingPunct="0">
              <a:lnSpc>
                <a:spcPct val="110000"/>
              </a:lnSpc>
              <a:spcBef>
                <a:spcPct val="0"/>
              </a:spcBef>
              <a:buClrTx/>
            </a:pPr>
            <a:r>
              <a:rPr lang="en-US" sz="1200" dirty="0">
                <a:latin typeface="Arial" pitchFamily="34" charset="0"/>
              </a:rPr>
              <a:t>Push</a:t>
            </a:r>
          </a:p>
        </p:txBody>
      </p:sp>
      <p:sp>
        <p:nvSpPr>
          <p:cNvPr id="46" name="Text Box 13"/>
          <p:cNvSpPr txBox="1">
            <a:spLocks noChangeArrowheads="1"/>
          </p:cNvSpPr>
          <p:nvPr/>
        </p:nvSpPr>
        <p:spPr bwMode="auto">
          <a:xfrm>
            <a:off x="8154091" y="3075163"/>
            <a:ext cx="685800" cy="295466"/>
          </a:xfrm>
          <a:prstGeom prst="rect">
            <a:avLst/>
          </a:prstGeom>
          <a:noFill/>
          <a:ln w="12700">
            <a:noFill/>
            <a:miter lim="800000"/>
            <a:headEnd type="none" w="sm" len="sm"/>
            <a:tailEnd type="none" w="sm" len="sm"/>
          </a:ln>
          <a:effectLst/>
        </p:spPr>
        <p:txBody>
          <a:bodyPr>
            <a:spAutoFit/>
          </a:bodyPr>
          <a:lstStyle/>
          <a:p>
            <a:pPr algn="l" defTabSz="762000" eaLnBrk="0" hangingPunct="0">
              <a:lnSpc>
                <a:spcPct val="110000"/>
              </a:lnSpc>
              <a:spcBef>
                <a:spcPct val="0"/>
              </a:spcBef>
              <a:buClrTx/>
            </a:pPr>
            <a:r>
              <a:rPr lang="en-US" sz="1200" dirty="0">
                <a:latin typeface="Arial" pitchFamily="34" charset="0"/>
              </a:rPr>
              <a:t>Pull</a:t>
            </a:r>
          </a:p>
        </p:txBody>
      </p:sp>
      <p:sp>
        <p:nvSpPr>
          <p:cNvPr id="47" name="Line 26"/>
          <p:cNvSpPr>
            <a:spLocks noChangeShapeType="1"/>
          </p:cNvSpPr>
          <p:nvPr/>
        </p:nvSpPr>
        <p:spPr bwMode="auto">
          <a:xfrm>
            <a:off x="7149998" y="3227878"/>
            <a:ext cx="950347" cy="0"/>
          </a:xfrm>
          <a:prstGeom prst="line">
            <a:avLst/>
          </a:prstGeom>
          <a:noFill/>
          <a:ln w="50800">
            <a:solidFill>
              <a:schemeClr val="accent1"/>
            </a:solidFill>
            <a:round/>
            <a:headEnd type="none" w="sm" len="sm"/>
            <a:tailEnd type="stealth" w="med" len="lg"/>
          </a:ln>
          <a:effectLst/>
        </p:spPr>
        <p:txBody>
          <a:bodyPr wrap="none" anchor="ctr"/>
          <a:lstStyle/>
          <a:p>
            <a:endParaRPr lang="en-US" sz="1400"/>
          </a:p>
        </p:txBody>
      </p:sp>
      <p:sp>
        <p:nvSpPr>
          <p:cNvPr id="48" name="Line 27"/>
          <p:cNvSpPr>
            <a:spLocks noChangeShapeType="1"/>
          </p:cNvSpPr>
          <p:nvPr/>
        </p:nvSpPr>
        <p:spPr bwMode="auto">
          <a:xfrm>
            <a:off x="1272117" y="3227878"/>
            <a:ext cx="4710274" cy="0"/>
          </a:xfrm>
          <a:prstGeom prst="line">
            <a:avLst/>
          </a:prstGeom>
          <a:noFill/>
          <a:ln w="50800">
            <a:solidFill>
              <a:schemeClr val="accent1"/>
            </a:solidFill>
            <a:round/>
            <a:headEnd type="none" w="sm" len="sm"/>
            <a:tailEnd type="stealth" w="med" len="lg"/>
          </a:ln>
          <a:effectLst/>
        </p:spPr>
        <p:txBody>
          <a:bodyPr wrap="none" anchor="ctr"/>
          <a:lstStyle/>
          <a:p>
            <a:endParaRPr lang="en-US" sz="1400"/>
          </a:p>
        </p:txBody>
      </p:sp>
      <p:sp>
        <p:nvSpPr>
          <p:cNvPr id="49" name="Oval 31"/>
          <p:cNvSpPr>
            <a:spLocks noChangeArrowheads="1"/>
          </p:cNvSpPr>
          <p:nvPr/>
        </p:nvSpPr>
        <p:spPr bwMode="auto">
          <a:xfrm>
            <a:off x="6055992" y="2548428"/>
            <a:ext cx="1094006" cy="1053471"/>
          </a:xfrm>
          <a:prstGeom prst="ellipse">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endParaRPr lang="en-US" sz="1400"/>
          </a:p>
        </p:txBody>
      </p:sp>
      <p:sp>
        <p:nvSpPr>
          <p:cNvPr id="50" name="Text Box 32"/>
          <p:cNvSpPr txBox="1">
            <a:spLocks noChangeArrowheads="1"/>
          </p:cNvSpPr>
          <p:nvPr/>
        </p:nvSpPr>
        <p:spPr bwMode="auto">
          <a:xfrm>
            <a:off x="5624062" y="2581162"/>
            <a:ext cx="1981200" cy="1023357"/>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110000"/>
              </a:lnSpc>
              <a:spcBef>
                <a:spcPct val="0"/>
              </a:spcBef>
              <a:buClrTx/>
            </a:pPr>
            <a:r>
              <a:rPr lang="en-US" sz="1100" dirty="0">
                <a:latin typeface="Arial" pitchFamily="34" charset="0"/>
              </a:rPr>
              <a:t>Material </a:t>
            </a:r>
          </a:p>
          <a:p>
            <a:pPr algn="ctr" defTabSz="762000" eaLnBrk="0" hangingPunct="0">
              <a:lnSpc>
                <a:spcPct val="110000"/>
              </a:lnSpc>
              <a:spcBef>
                <a:spcPct val="0"/>
              </a:spcBef>
              <a:buClrTx/>
            </a:pPr>
            <a:r>
              <a:rPr lang="en-US" sz="1100" dirty="0">
                <a:latin typeface="Arial" pitchFamily="34" charset="0"/>
              </a:rPr>
              <a:t>de-coupling</a:t>
            </a:r>
          </a:p>
          <a:p>
            <a:pPr algn="ctr" defTabSz="762000" eaLnBrk="0" hangingPunct="0">
              <a:lnSpc>
                <a:spcPct val="110000"/>
              </a:lnSpc>
              <a:spcBef>
                <a:spcPct val="0"/>
              </a:spcBef>
              <a:buClrTx/>
            </a:pPr>
            <a:r>
              <a:rPr lang="en-US" sz="1100" dirty="0" smtClean="0">
                <a:latin typeface="Arial" pitchFamily="34" charset="0"/>
              </a:rPr>
              <a:t>Point 2</a:t>
            </a:r>
          </a:p>
          <a:p>
            <a:pPr algn="ctr" defTabSz="762000" eaLnBrk="0" hangingPunct="0">
              <a:lnSpc>
                <a:spcPct val="110000"/>
              </a:lnSpc>
              <a:spcBef>
                <a:spcPct val="0"/>
              </a:spcBef>
              <a:buClrTx/>
            </a:pPr>
            <a:r>
              <a:rPr lang="en-US" sz="1000" b="1" dirty="0" smtClean="0">
                <a:latin typeface="Arial" pitchFamily="34" charset="0"/>
              </a:rPr>
              <a:t>regional</a:t>
            </a:r>
          </a:p>
          <a:p>
            <a:pPr algn="ctr" defTabSz="762000" eaLnBrk="0" hangingPunct="0">
              <a:lnSpc>
                <a:spcPct val="110000"/>
              </a:lnSpc>
              <a:spcBef>
                <a:spcPct val="0"/>
              </a:spcBef>
              <a:buClrTx/>
            </a:pPr>
            <a:r>
              <a:rPr lang="en-US" sz="1000" b="1" dirty="0" smtClean="0">
                <a:latin typeface="Arial" pitchFamily="34" charset="0"/>
              </a:rPr>
              <a:t>stock</a:t>
            </a:r>
            <a:endParaRPr lang="en-US" sz="1000" b="1" dirty="0">
              <a:latin typeface="Arial" pitchFamily="34" charset="0"/>
            </a:endParaRPr>
          </a:p>
        </p:txBody>
      </p:sp>
      <p:sp>
        <p:nvSpPr>
          <p:cNvPr id="53" name="Oval 8"/>
          <p:cNvSpPr>
            <a:spLocks noChangeArrowheads="1"/>
          </p:cNvSpPr>
          <p:nvPr/>
        </p:nvSpPr>
        <p:spPr bwMode="auto">
          <a:xfrm>
            <a:off x="2259914" y="5306808"/>
            <a:ext cx="1062303" cy="1022143"/>
          </a:xfrm>
          <a:prstGeom prst="ellipse">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sz="1400"/>
          </a:p>
        </p:txBody>
      </p:sp>
      <p:sp>
        <p:nvSpPr>
          <p:cNvPr id="54" name="Text Box 19"/>
          <p:cNvSpPr txBox="1">
            <a:spLocks noChangeArrowheads="1"/>
          </p:cNvSpPr>
          <p:nvPr/>
        </p:nvSpPr>
        <p:spPr bwMode="auto">
          <a:xfrm>
            <a:off x="1803185" y="5499618"/>
            <a:ext cx="1981200" cy="650947"/>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110000"/>
              </a:lnSpc>
              <a:spcBef>
                <a:spcPct val="0"/>
              </a:spcBef>
              <a:buClrTx/>
            </a:pPr>
            <a:r>
              <a:rPr lang="en-US" sz="1100" dirty="0">
                <a:latin typeface="Arial" pitchFamily="34" charset="0"/>
              </a:rPr>
              <a:t>Information</a:t>
            </a:r>
          </a:p>
          <a:p>
            <a:pPr algn="ctr" defTabSz="762000" eaLnBrk="0" hangingPunct="0">
              <a:lnSpc>
                <a:spcPct val="110000"/>
              </a:lnSpc>
              <a:spcBef>
                <a:spcPct val="0"/>
              </a:spcBef>
              <a:buClrTx/>
            </a:pPr>
            <a:r>
              <a:rPr lang="en-US" sz="1100" dirty="0">
                <a:latin typeface="Arial" pitchFamily="34" charset="0"/>
              </a:rPr>
              <a:t>de-coupling</a:t>
            </a:r>
          </a:p>
          <a:p>
            <a:pPr algn="ctr" defTabSz="762000" eaLnBrk="0" hangingPunct="0">
              <a:lnSpc>
                <a:spcPct val="110000"/>
              </a:lnSpc>
              <a:spcBef>
                <a:spcPct val="0"/>
              </a:spcBef>
              <a:buClrTx/>
            </a:pPr>
            <a:r>
              <a:rPr lang="en-US" sz="1100" dirty="0" smtClean="0">
                <a:latin typeface="Arial" pitchFamily="34" charset="0"/>
              </a:rPr>
              <a:t>Point 1</a:t>
            </a:r>
            <a:endParaRPr lang="en-US" sz="1100" dirty="0">
              <a:latin typeface="Arial" pitchFamily="34" charset="0"/>
            </a:endParaRPr>
          </a:p>
        </p:txBody>
      </p:sp>
      <p:cxnSp>
        <p:nvCxnSpPr>
          <p:cNvPr id="61" name="Straight Arrow Connector 60"/>
          <p:cNvCxnSpPr/>
          <p:nvPr/>
        </p:nvCxnSpPr>
        <p:spPr>
          <a:xfrm flipH="1">
            <a:off x="8277870" y="4910034"/>
            <a:ext cx="12803" cy="1097387"/>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64" name="Text Box 11"/>
          <p:cNvSpPr txBox="1">
            <a:spLocks noChangeArrowheads="1"/>
          </p:cNvSpPr>
          <p:nvPr/>
        </p:nvSpPr>
        <p:spPr bwMode="auto">
          <a:xfrm>
            <a:off x="1803185" y="2939629"/>
            <a:ext cx="2122174" cy="270074"/>
          </a:xfrm>
          <a:prstGeom prst="rect">
            <a:avLst/>
          </a:prstGeom>
          <a:noFill/>
          <a:ln w="12700">
            <a:noFill/>
            <a:miter lim="800000"/>
            <a:headEnd type="none" w="sm" len="sm"/>
            <a:tailEnd type="none" w="sm" len="sm"/>
          </a:ln>
          <a:effectLst/>
        </p:spPr>
        <p:txBody>
          <a:bodyPr wrap="square">
            <a:spAutoFit/>
          </a:bodyPr>
          <a:lstStyle/>
          <a:p>
            <a:pPr defTabSz="762000" eaLnBrk="0" hangingPunct="0">
              <a:lnSpc>
                <a:spcPct val="110000"/>
              </a:lnSpc>
              <a:spcBef>
                <a:spcPct val="0"/>
              </a:spcBef>
              <a:buClrTx/>
            </a:pPr>
            <a:r>
              <a:rPr lang="en-US" sz="1050" dirty="0" smtClean="0">
                <a:latin typeface="Arial" pitchFamily="34" charset="0"/>
              </a:rPr>
              <a:t>Hi volume / Lo uncertainty</a:t>
            </a:r>
            <a:endParaRPr lang="en-US" sz="1050" dirty="0">
              <a:latin typeface="Arial" pitchFamily="34" charset="0"/>
            </a:endParaRPr>
          </a:p>
        </p:txBody>
      </p:sp>
      <p:sp>
        <p:nvSpPr>
          <p:cNvPr id="52" name="Line 28"/>
          <p:cNvSpPr>
            <a:spLocks noChangeShapeType="1"/>
          </p:cNvSpPr>
          <p:nvPr/>
        </p:nvSpPr>
        <p:spPr bwMode="auto">
          <a:xfrm flipH="1">
            <a:off x="545885" y="1084745"/>
            <a:ext cx="6057110" cy="0"/>
          </a:xfrm>
          <a:prstGeom prst="line">
            <a:avLst/>
          </a:prstGeom>
          <a:noFill/>
          <a:ln w="50800">
            <a:solidFill>
              <a:schemeClr val="tx2"/>
            </a:solidFill>
            <a:round/>
            <a:headEnd type="stealth" w="med" len="lg"/>
            <a:tailEnd type="stealth" w="med" len="lg"/>
          </a:ln>
          <a:effectLst/>
        </p:spPr>
        <p:txBody>
          <a:bodyPr wrap="none" anchor="ctr"/>
          <a:lstStyle/>
          <a:p>
            <a:endParaRPr lang="en-US" sz="1400"/>
          </a:p>
        </p:txBody>
      </p:sp>
      <p:sp>
        <p:nvSpPr>
          <p:cNvPr id="55" name="Line 29"/>
          <p:cNvSpPr>
            <a:spLocks noChangeShapeType="1"/>
          </p:cNvSpPr>
          <p:nvPr/>
        </p:nvSpPr>
        <p:spPr bwMode="auto">
          <a:xfrm flipH="1">
            <a:off x="6603775" y="1084745"/>
            <a:ext cx="1866909" cy="0"/>
          </a:xfrm>
          <a:prstGeom prst="line">
            <a:avLst/>
          </a:prstGeom>
          <a:noFill/>
          <a:ln w="50800">
            <a:solidFill>
              <a:schemeClr val="tx2"/>
            </a:solidFill>
            <a:round/>
            <a:headEnd type="stealth" w="med" len="lg"/>
            <a:tailEnd type="stealth" w="med" len="lg"/>
          </a:ln>
          <a:effectLst/>
        </p:spPr>
        <p:txBody>
          <a:bodyPr wrap="none" anchor="ctr"/>
          <a:lstStyle/>
          <a:p>
            <a:endParaRPr lang="en-US" sz="1400"/>
          </a:p>
        </p:txBody>
      </p:sp>
      <p:sp>
        <p:nvSpPr>
          <p:cNvPr id="56" name="Text Box 11"/>
          <p:cNvSpPr txBox="1">
            <a:spLocks noChangeArrowheads="1"/>
          </p:cNvSpPr>
          <p:nvPr/>
        </p:nvSpPr>
        <p:spPr bwMode="auto">
          <a:xfrm>
            <a:off x="1384084" y="2031321"/>
            <a:ext cx="2122174" cy="270074"/>
          </a:xfrm>
          <a:prstGeom prst="rect">
            <a:avLst/>
          </a:prstGeom>
          <a:noFill/>
          <a:ln w="12700">
            <a:noFill/>
            <a:miter lim="800000"/>
            <a:headEnd type="none" w="sm" len="sm"/>
            <a:tailEnd type="none" w="sm" len="sm"/>
          </a:ln>
          <a:effectLst/>
        </p:spPr>
        <p:txBody>
          <a:bodyPr wrap="square">
            <a:spAutoFit/>
          </a:bodyPr>
          <a:lstStyle/>
          <a:p>
            <a:pPr defTabSz="762000" eaLnBrk="0" hangingPunct="0">
              <a:lnSpc>
                <a:spcPct val="110000"/>
              </a:lnSpc>
              <a:spcBef>
                <a:spcPct val="0"/>
              </a:spcBef>
              <a:buClrTx/>
            </a:pPr>
            <a:r>
              <a:rPr lang="en-US" sz="1050" dirty="0" smtClean="0">
                <a:latin typeface="Arial" pitchFamily="34" charset="0"/>
              </a:rPr>
              <a:t>Lo  volume / Hi  uncertainty</a:t>
            </a:r>
            <a:endParaRPr lang="en-US" sz="1050" dirty="0">
              <a:latin typeface="Arial" pitchFamily="34" charset="0"/>
            </a:endParaRPr>
          </a:p>
        </p:txBody>
      </p:sp>
      <p:sp>
        <p:nvSpPr>
          <p:cNvPr id="437263" name="Text Box 15"/>
          <p:cNvSpPr txBox="1">
            <a:spLocks noChangeArrowheads="1"/>
          </p:cNvSpPr>
          <p:nvPr/>
        </p:nvSpPr>
        <p:spPr bwMode="auto">
          <a:xfrm>
            <a:off x="2259914" y="4292651"/>
            <a:ext cx="1110816" cy="256289"/>
          </a:xfrm>
          <a:prstGeom prst="rect">
            <a:avLst/>
          </a:prstGeom>
          <a:noFill/>
          <a:ln w="12700">
            <a:noFill/>
            <a:miter lim="800000"/>
            <a:headEnd type="none" w="sm" len="sm"/>
            <a:tailEnd type="none" w="sm" len="sm"/>
          </a:ln>
          <a:effectLst/>
        </p:spPr>
        <p:txBody>
          <a:bodyPr wrap="square">
            <a:spAutoFit/>
          </a:bodyPr>
          <a:lstStyle/>
          <a:p>
            <a:pPr algn="ctr" defTabSz="762000" eaLnBrk="0" hangingPunct="0">
              <a:lnSpc>
                <a:spcPct val="110000"/>
              </a:lnSpc>
              <a:spcBef>
                <a:spcPct val="0"/>
              </a:spcBef>
              <a:buClrTx/>
            </a:pPr>
            <a:r>
              <a:rPr lang="en-US" sz="1050" b="1" dirty="0" smtClean="0">
                <a:solidFill>
                  <a:schemeClr val="bg1"/>
                </a:solidFill>
                <a:latin typeface="Arial" pitchFamily="34" charset="0"/>
              </a:rPr>
              <a:t>Production</a:t>
            </a:r>
            <a:endParaRPr lang="en-US" sz="1050" b="1" dirty="0">
              <a:solidFill>
                <a:schemeClr val="bg1"/>
              </a:solidFill>
              <a:latin typeface="Arial" pitchFamily="34" charset="0"/>
            </a:endParaRPr>
          </a:p>
        </p:txBody>
      </p:sp>
      <p:sp>
        <p:nvSpPr>
          <p:cNvPr id="437262" name="Text Box 14"/>
          <p:cNvSpPr txBox="1">
            <a:spLocks noChangeArrowheads="1"/>
          </p:cNvSpPr>
          <p:nvPr/>
        </p:nvSpPr>
        <p:spPr bwMode="auto">
          <a:xfrm>
            <a:off x="447460" y="4272289"/>
            <a:ext cx="1089025" cy="256289"/>
          </a:xfrm>
          <a:prstGeom prst="rect">
            <a:avLst/>
          </a:prstGeom>
          <a:noFill/>
          <a:ln w="12700">
            <a:noFill/>
            <a:miter lim="800000"/>
            <a:headEnd type="none" w="sm" len="sm"/>
            <a:tailEnd type="none" w="sm" len="sm"/>
          </a:ln>
          <a:effectLst/>
        </p:spPr>
        <p:txBody>
          <a:bodyPr wrap="square">
            <a:spAutoFit/>
          </a:bodyPr>
          <a:lstStyle/>
          <a:p>
            <a:pPr algn="ctr" defTabSz="762000" eaLnBrk="0" hangingPunct="0">
              <a:lnSpc>
                <a:spcPct val="110000"/>
              </a:lnSpc>
              <a:spcBef>
                <a:spcPct val="0"/>
              </a:spcBef>
              <a:buClrTx/>
            </a:pPr>
            <a:r>
              <a:rPr lang="en-US" sz="1050" b="1" dirty="0" smtClean="0">
                <a:solidFill>
                  <a:schemeClr val="bg1"/>
                </a:solidFill>
                <a:latin typeface="Arial" pitchFamily="34" charset="0"/>
              </a:rPr>
              <a:t>Suppliers</a:t>
            </a:r>
            <a:endParaRPr lang="en-US" sz="1050" b="1" dirty="0">
              <a:solidFill>
                <a:schemeClr val="bg1"/>
              </a:solidFill>
              <a:latin typeface="Arial" pitchFamily="34" charset="0"/>
            </a:endParaRPr>
          </a:p>
        </p:txBody>
      </p:sp>
      <p:sp>
        <p:nvSpPr>
          <p:cNvPr id="59" name="Text Box 18"/>
          <p:cNvSpPr txBox="1">
            <a:spLocks noChangeArrowheads="1"/>
          </p:cNvSpPr>
          <p:nvPr/>
        </p:nvSpPr>
        <p:spPr bwMode="auto">
          <a:xfrm>
            <a:off x="4929605" y="4081902"/>
            <a:ext cx="914400" cy="256289"/>
          </a:xfrm>
          <a:prstGeom prst="rect">
            <a:avLst/>
          </a:prstGeom>
          <a:noFill/>
          <a:ln w="12700">
            <a:noFill/>
            <a:miter lim="800000"/>
            <a:headEnd type="none" w="sm" len="sm"/>
            <a:tailEnd type="none" w="sm" len="sm"/>
          </a:ln>
          <a:effectLst/>
        </p:spPr>
        <p:txBody>
          <a:bodyPr wrap="square">
            <a:spAutoFit/>
          </a:bodyPr>
          <a:lstStyle/>
          <a:p>
            <a:pPr defTabSz="762000" eaLnBrk="0" hangingPunct="0">
              <a:lnSpc>
                <a:spcPct val="110000"/>
              </a:lnSpc>
              <a:spcBef>
                <a:spcPct val="0"/>
              </a:spcBef>
              <a:buClrTx/>
            </a:pPr>
            <a:r>
              <a:rPr lang="en-US" sz="1050" dirty="0" smtClean="0">
                <a:latin typeface="Arial" pitchFamily="34" charset="0"/>
              </a:rPr>
              <a:t>Distribution</a:t>
            </a:r>
            <a:endParaRPr lang="en-US" sz="1050" dirty="0">
              <a:latin typeface="Arial" pitchFamily="34" charset="0"/>
            </a:endParaRPr>
          </a:p>
        </p:txBody>
      </p:sp>
      <p:cxnSp>
        <p:nvCxnSpPr>
          <p:cNvPr id="68" name="Straight Arrow Connector 67"/>
          <p:cNvCxnSpPr/>
          <p:nvPr/>
        </p:nvCxnSpPr>
        <p:spPr>
          <a:xfrm flipV="1">
            <a:off x="2791065" y="4755763"/>
            <a:ext cx="0" cy="87981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57" name="Rectangle 21"/>
          <p:cNvSpPr>
            <a:spLocks noChangeArrowheads="1"/>
          </p:cNvSpPr>
          <p:nvPr/>
        </p:nvSpPr>
        <p:spPr bwMode="auto">
          <a:xfrm>
            <a:off x="7950681" y="4189038"/>
            <a:ext cx="654378" cy="436743"/>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en-US" sz="1200">
              <a:solidFill>
                <a:schemeClr val="lt1"/>
              </a:solidFill>
              <a:latin typeface="+mn-lt"/>
            </a:endParaRPr>
          </a:p>
        </p:txBody>
      </p:sp>
      <p:sp>
        <p:nvSpPr>
          <p:cNvPr id="58" name="Text Box 14"/>
          <p:cNvSpPr txBox="1">
            <a:spLocks noChangeArrowheads="1"/>
          </p:cNvSpPr>
          <p:nvPr/>
        </p:nvSpPr>
        <p:spPr bwMode="auto">
          <a:xfrm>
            <a:off x="7727276" y="4255514"/>
            <a:ext cx="1089025" cy="256289"/>
          </a:xfrm>
          <a:prstGeom prst="rect">
            <a:avLst/>
          </a:prstGeom>
          <a:noFill/>
          <a:ln w="12700">
            <a:noFill/>
            <a:miter lim="800000"/>
            <a:headEnd type="none" w="sm" len="sm"/>
            <a:tailEnd type="none" w="sm" len="sm"/>
          </a:ln>
          <a:effectLst/>
        </p:spPr>
        <p:txBody>
          <a:bodyPr wrap="square">
            <a:spAutoFit/>
          </a:bodyPr>
          <a:lstStyle/>
          <a:p>
            <a:pPr algn="ctr" defTabSz="762000" eaLnBrk="0" hangingPunct="0">
              <a:lnSpc>
                <a:spcPct val="110000"/>
              </a:lnSpc>
              <a:spcBef>
                <a:spcPct val="0"/>
              </a:spcBef>
              <a:buClrTx/>
            </a:pPr>
            <a:r>
              <a:rPr lang="en-US" sz="1050" b="1" dirty="0" smtClean="0">
                <a:solidFill>
                  <a:schemeClr val="bg1"/>
                </a:solidFill>
                <a:latin typeface="Arial" pitchFamily="34" charset="0"/>
              </a:rPr>
              <a:t>Retail</a:t>
            </a:r>
            <a:endParaRPr lang="en-US" sz="1050" b="1" dirty="0">
              <a:solidFill>
                <a:schemeClr val="bg1"/>
              </a:solidFill>
              <a:latin typeface="Arial" pitchFamily="34" charset="0"/>
            </a:endParaRPr>
          </a:p>
        </p:txBody>
      </p:sp>
      <p:sp>
        <p:nvSpPr>
          <p:cNvPr id="62" name="Rectangle 19"/>
          <p:cNvSpPr>
            <a:spLocks noChangeArrowheads="1"/>
          </p:cNvSpPr>
          <p:nvPr/>
        </p:nvSpPr>
        <p:spPr bwMode="gray">
          <a:xfrm>
            <a:off x="304801" y="-88941"/>
            <a:ext cx="7772400" cy="853646"/>
          </a:xfrm>
          <a:prstGeom prst="rect">
            <a:avLst/>
          </a:prstGeom>
        </p:spPr>
        <p:txBody>
          <a:bodyPr vert="horz" lIns="91440" tIns="45720" rIns="91440" bIns="45720" rtlCol="0" anchor="ctr">
            <a:normAutofit/>
          </a:bodyPr>
          <a:lstStyle/>
          <a:p>
            <a:pPr>
              <a:spcBef>
                <a:spcPct val="0"/>
              </a:spcBef>
            </a:pPr>
            <a:r>
              <a:rPr lang="en-GB" sz="2400" dirty="0" smtClean="0">
                <a:solidFill>
                  <a:srgbClr val="0041C4"/>
                </a:solidFill>
                <a:latin typeface="+mj-lt"/>
                <a:ea typeface="+mj-ea"/>
                <a:cs typeface="+mj-cs"/>
              </a:rPr>
              <a:t>5. The information de-coupling point</a:t>
            </a:r>
            <a:endParaRPr lang="en-GB" sz="2400" dirty="0">
              <a:solidFill>
                <a:srgbClr val="0041C4"/>
              </a:solidFill>
              <a:latin typeface="+mj-lt"/>
              <a:ea typeface="+mj-ea"/>
              <a:cs typeface="+mj-cs"/>
            </a:endParaRP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23049330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80" name="Picture 52" descr="Corn-Flakes-Corn-Flake-pa-004">
            <a:hlinkClick r:id="rId3"/>
          </p:cNvPr>
          <p:cNvPicPr>
            <a:picLocks noChangeAspect="1" noChangeArrowheads="1"/>
          </p:cNvPicPr>
          <p:nvPr/>
        </p:nvPicPr>
        <p:blipFill>
          <a:blip r:embed="rId4" cstate="print"/>
          <a:srcRect/>
          <a:stretch>
            <a:fillRect/>
          </a:stretch>
        </p:blipFill>
        <p:spPr bwMode="auto">
          <a:xfrm>
            <a:off x="2843808" y="2132855"/>
            <a:ext cx="1296144" cy="1896737"/>
          </a:xfrm>
          <a:prstGeom prst="rect">
            <a:avLst/>
          </a:prstGeom>
          <a:noFill/>
        </p:spPr>
      </p:pic>
      <p:pic>
        <p:nvPicPr>
          <p:cNvPr id="22582" name="Picture 54" descr="milk_carton-743576">
            <a:hlinkClick r:id="rId5"/>
          </p:cNvPr>
          <p:cNvPicPr>
            <a:picLocks noChangeAspect="1" noChangeArrowheads="1"/>
          </p:cNvPicPr>
          <p:nvPr/>
        </p:nvPicPr>
        <p:blipFill>
          <a:blip r:embed="rId6" cstate="print"/>
          <a:srcRect/>
          <a:stretch>
            <a:fillRect/>
          </a:stretch>
        </p:blipFill>
        <p:spPr bwMode="auto">
          <a:xfrm>
            <a:off x="4860031" y="2132856"/>
            <a:ext cx="1060583" cy="1800200"/>
          </a:xfrm>
          <a:prstGeom prst="rect">
            <a:avLst/>
          </a:prstGeom>
          <a:noFill/>
        </p:spPr>
      </p:pic>
      <p:sp>
        <p:nvSpPr>
          <p:cNvPr id="52" name="TextBox 51"/>
          <p:cNvSpPr txBox="1"/>
          <p:nvPr/>
        </p:nvSpPr>
        <p:spPr>
          <a:xfrm>
            <a:off x="251520" y="116632"/>
            <a:ext cx="7344816" cy="954107"/>
          </a:xfrm>
          <a:prstGeom prst="rect">
            <a:avLst/>
          </a:prstGeom>
          <a:noFill/>
        </p:spPr>
        <p:txBody>
          <a:bodyPr wrap="square" rtlCol="0">
            <a:spAutoFit/>
          </a:bodyPr>
          <a:lstStyle/>
          <a:p>
            <a:r>
              <a:rPr lang="en-GB" sz="3200" dirty="0" smtClean="0">
                <a:solidFill>
                  <a:srgbClr val="0041C4"/>
                </a:solidFill>
              </a:rPr>
              <a:t>In pairs - map the supply chain: </a:t>
            </a:r>
          </a:p>
          <a:p>
            <a:r>
              <a:rPr lang="en-GB" sz="2400" b="1" dirty="0" smtClean="0">
                <a:solidFill>
                  <a:srgbClr val="0041C4"/>
                </a:solidFill>
              </a:rPr>
              <a:t>players, activities, connections, </a:t>
            </a:r>
            <a:r>
              <a:rPr lang="en-GB" sz="2400" b="1" dirty="0" err="1" smtClean="0">
                <a:solidFill>
                  <a:srgbClr val="0041C4"/>
                </a:solidFill>
              </a:rPr>
              <a:t>etc</a:t>
            </a:r>
            <a:endParaRPr lang="en-US" sz="2400" b="1" dirty="0">
              <a:solidFill>
                <a:srgbClr val="0041C4"/>
              </a:solidFill>
            </a:endParaRPr>
          </a:p>
        </p:txBody>
      </p:sp>
      <p:sp>
        <p:nvSpPr>
          <p:cNvPr id="2" name="Footer Placeholder 1"/>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GB"/>
              <a:t>Case: Dell Computers</a:t>
            </a:r>
          </a:p>
        </p:txBody>
      </p:sp>
      <p:sp>
        <p:nvSpPr>
          <p:cNvPr id="730115" name="Rectangle 3"/>
          <p:cNvSpPr>
            <a:spLocks noGrp="1" noChangeArrowheads="1"/>
          </p:cNvSpPr>
          <p:nvPr>
            <p:ph type="body" idx="1"/>
          </p:nvPr>
        </p:nvSpPr>
        <p:spPr>
          <a:xfrm>
            <a:off x="539552" y="1484784"/>
            <a:ext cx="7772400" cy="955675"/>
          </a:xfrm>
        </p:spPr>
        <p:txBody>
          <a:bodyPr>
            <a:normAutofit lnSpcReduction="10000"/>
          </a:bodyPr>
          <a:lstStyle/>
          <a:p>
            <a:r>
              <a:rPr lang="en-GB" sz="1800" dirty="0"/>
              <a:t>1983 – Michael Dell, a medical student, buys out-dated IBM PCs and upgrades them to sell at bargain prices</a:t>
            </a:r>
          </a:p>
          <a:p>
            <a:r>
              <a:rPr lang="en-GB" sz="1800" dirty="0"/>
              <a:t>1987 – Dell Computers build own PCs and sell direct to customers</a:t>
            </a:r>
          </a:p>
        </p:txBody>
      </p:sp>
      <p:graphicFrame>
        <p:nvGraphicFramePr>
          <p:cNvPr id="730116" name="Group 4"/>
          <p:cNvGraphicFramePr>
            <a:graphicFrameLocks noGrp="1"/>
          </p:cNvGraphicFramePr>
          <p:nvPr>
            <p:extLst>
              <p:ext uri="{D42A27DB-BD31-4B8C-83A1-F6EECF244321}">
                <p14:modId xmlns:p14="http://schemas.microsoft.com/office/powerpoint/2010/main" val="3726045219"/>
              </p:ext>
            </p:extLst>
          </p:nvPr>
        </p:nvGraphicFramePr>
        <p:xfrm>
          <a:off x="1485900" y="2794000"/>
          <a:ext cx="5448300" cy="2993708"/>
        </p:xfrm>
        <a:graphic>
          <a:graphicData uri="http://schemas.openxmlformats.org/drawingml/2006/table">
            <a:tbl>
              <a:tblPr/>
              <a:tblGrid>
                <a:gridCol w="2781300"/>
                <a:gridCol w="2667000"/>
              </a:tblGrid>
              <a:tr h="342900">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1" i="0" u="none" strike="noStrike" cap="none" normalizeH="0" baseline="0" dirty="0" smtClean="0">
                          <a:ln>
                            <a:noFill/>
                          </a:ln>
                          <a:solidFill>
                            <a:schemeClr val="tx1"/>
                          </a:solidFill>
                          <a:effectLst/>
                          <a:latin typeface="Arial" charset="0"/>
                        </a:rPr>
                        <a:t>DELL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1" i="0" u="none" strike="noStrike" cap="none" normalizeH="0" baseline="0" smtClean="0">
                          <a:ln>
                            <a:noFill/>
                          </a:ln>
                          <a:solidFill>
                            <a:schemeClr val="tx1"/>
                          </a:solidFill>
                          <a:effectLst/>
                          <a:latin typeface="Arial" charset="0"/>
                        </a:rPr>
                        <a:t>Competitor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7813">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Customer -focused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Product-focused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dirty="0" smtClean="0">
                          <a:ln>
                            <a:noFill/>
                          </a:ln>
                          <a:solidFill>
                            <a:schemeClr val="tx1"/>
                          </a:solidFill>
                          <a:effectLst/>
                          <a:latin typeface="Arial" charset="0"/>
                        </a:rPr>
                        <a:t>Assemble-to-order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Make-to-forecast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JIT-based manufacturing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Traditional approach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Direct to customers, on-line sales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Sell through traditional channels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11 days total inventory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Several months inventory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4963">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Lean &amp; flexible (agile)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Slow to respond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Low risk of obsolescence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FF3300"/>
                        </a:buClr>
                        <a:buSzTx/>
                        <a:buFontTx/>
                        <a:buNone/>
                        <a:tabLst/>
                      </a:pPr>
                      <a:r>
                        <a:rPr kumimoji="0" lang="en-GB" sz="1600" b="0" i="0" u="none" strike="noStrike" cap="none" normalizeH="0" baseline="0" smtClean="0">
                          <a:ln>
                            <a:noFill/>
                          </a:ln>
                          <a:solidFill>
                            <a:schemeClr val="tx1"/>
                          </a:solidFill>
                          <a:effectLst/>
                          <a:latin typeface="Arial" charset="0"/>
                        </a:rPr>
                        <a:t>High risk of obsolescence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size never fits all’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61" y="1484784"/>
            <a:ext cx="9018939" cy="4101284"/>
          </a:xfrm>
        </p:spPr>
      </p:pic>
      <p:sp>
        <p:nvSpPr>
          <p:cNvPr id="6" name="Rectangle 5"/>
          <p:cNvSpPr/>
          <p:nvPr/>
        </p:nvSpPr>
        <p:spPr>
          <a:xfrm>
            <a:off x="395536" y="5978957"/>
            <a:ext cx="8280920" cy="646331"/>
          </a:xfrm>
          <a:prstGeom prst="rect">
            <a:avLst/>
          </a:prstGeom>
        </p:spPr>
        <p:txBody>
          <a:bodyPr wrap="square">
            <a:spAutoFit/>
          </a:bodyPr>
          <a:lstStyle/>
          <a:p>
            <a:r>
              <a:rPr lang="en-US" sz="1200" i="1" dirty="0" smtClean="0">
                <a:latin typeface="Times New Roman" panose="02020603050405020304" pitchFamily="18" charset="0"/>
                <a:cs typeface="Times New Roman" panose="02020603050405020304" pitchFamily="18" charset="0"/>
              </a:rPr>
              <a:t>Source: David </a:t>
            </a:r>
            <a:r>
              <a:rPr lang="en-US" sz="1200" i="1" dirty="0" err="1">
                <a:latin typeface="Times New Roman" panose="02020603050405020304" pitchFamily="18" charset="0"/>
                <a:cs typeface="Times New Roman" panose="02020603050405020304" pitchFamily="18" charset="0"/>
              </a:rPr>
              <a:t>Simchi</a:t>
            </a:r>
            <a:r>
              <a:rPr lang="en-US" sz="1200" i="1" dirty="0">
                <a:latin typeface="Times New Roman" panose="02020603050405020304" pitchFamily="18" charset="0"/>
                <a:cs typeface="Times New Roman" panose="02020603050405020304" pitchFamily="18" charset="0"/>
              </a:rPr>
              <a:t>-Levi, Annette Clayton and Bruce Raven </a:t>
            </a:r>
            <a:r>
              <a:rPr lang="en-GB" sz="1200" i="1"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Winter 2013, When </a:t>
            </a:r>
            <a:r>
              <a:rPr lang="en-US" sz="1200" i="1" dirty="0">
                <a:latin typeface="Times New Roman" panose="02020603050405020304" pitchFamily="18" charset="0"/>
                <a:cs typeface="Times New Roman" panose="02020603050405020304" pitchFamily="18" charset="0"/>
              </a:rPr>
              <a:t>One Size Does Not Fit </a:t>
            </a:r>
            <a:r>
              <a:rPr lang="en-US" sz="1200" i="1" dirty="0" smtClean="0">
                <a:latin typeface="Times New Roman" panose="02020603050405020304" pitchFamily="18" charset="0"/>
                <a:cs typeface="Times New Roman" panose="02020603050405020304" pitchFamily="18" charset="0"/>
              </a:rPr>
              <a:t>All, MIT </a:t>
            </a:r>
            <a:r>
              <a:rPr lang="en-US" sz="1200" i="1" dirty="0">
                <a:latin typeface="Times New Roman" panose="02020603050405020304" pitchFamily="18" charset="0"/>
                <a:cs typeface="Times New Roman" panose="02020603050405020304" pitchFamily="18" charset="0"/>
              </a:rPr>
              <a:t>Sloan</a:t>
            </a:r>
          </a:p>
          <a:p>
            <a:endParaRPr lang="en-US" sz="1200" i="1" dirty="0">
              <a:latin typeface="Times New Roman" panose="02020603050405020304" pitchFamily="18"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56434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Designing a Responsive Supply Chain</a:t>
            </a:r>
            <a:br>
              <a:rPr lang="en-GB" sz="3200" dirty="0" smtClean="0"/>
            </a:br>
            <a:r>
              <a:rPr lang="en-GB" sz="3200" dirty="0" smtClean="0"/>
              <a:t>Five Key concepts:</a:t>
            </a:r>
            <a:endParaRPr lang="en-GB" sz="3200" dirty="0"/>
          </a:p>
        </p:txBody>
      </p:sp>
      <p:sp>
        <p:nvSpPr>
          <p:cNvPr id="3" name="Content Placeholder 2"/>
          <p:cNvSpPr>
            <a:spLocks noGrp="1"/>
          </p:cNvSpPr>
          <p:nvPr>
            <p:ph idx="1"/>
          </p:nvPr>
        </p:nvSpPr>
        <p:spPr>
          <a:xfrm>
            <a:off x="457200" y="1600200"/>
            <a:ext cx="8435280" cy="4525963"/>
          </a:xfrm>
        </p:spPr>
        <p:txBody>
          <a:bodyPr>
            <a:normAutofit/>
          </a:bodyPr>
          <a:lstStyle/>
          <a:p>
            <a:pPr marL="514350" indent="-514350">
              <a:buFont typeface="+mj-lt"/>
              <a:buAutoNum type="arabicPeriod"/>
            </a:pPr>
            <a:r>
              <a:rPr lang="en-GB" sz="1800" b="1" dirty="0" smtClean="0"/>
              <a:t>Differentiate - </a:t>
            </a:r>
            <a:r>
              <a:rPr lang="en-GB" sz="1800" dirty="0" smtClean="0"/>
              <a:t>‘</a:t>
            </a:r>
            <a:r>
              <a:rPr lang="en-GB" sz="1800" b="1" dirty="0" smtClean="0"/>
              <a:t>One </a:t>
            </a:r>
            <a:r>
              <a:rPr lang="en-GB" sz="1800" b="1" dirty="0"/>
              <a:t>size never fits </a:t>
            </a:r>
            <a:r>
              <a:rPr lang="en-GB" sz="1800" b="1" dirty="0" smtClean="0"/>
              <a:t>all’:  </a:t>
            </a:r>
            <a:r>
              <a:rPr lang="en-GB" sz="1800" dirty="0" smtClean="0"/>
              <a:t>Segment /prioritise the product /customer base and design the best supply chain for each; </a:t>
            </a:r>
          </a:p>
          <a:p>
            <a:pPr marL="514350" indent="-514350">
              <a:buFont typeface="+mj-lt"/>
              <a:buAutoNum type="arabicPeriod"/>
            </a:pPr>
            <a:r>
              <a:rPr lang="en-GB" sz="1800" b="1" dirty="0" smtClean="0"/>
              <a:t>De-couple the supply chain:  </a:t>
            </a:r>
            <a:r>
              <a:rPr lang="en-GB" sz="1800" dirty="0" smtClean="0"/>
              <a:t>between Lean (push) and Agile (pull) processes; place </a:t>
            </a:r>
            <a:r>
              <a:rPr lang="en-GB" sz="1800" i="1" dirty="0"/>
              <a:t>s</a:t>
            </a:r>
            <a:r>
              <a:rPr lang="en-GB" sz="1800" i="1" dirty="0" smtClean="0"/>
              <a:t>trategic inventory </a:t>
            </a:r>
            <a:r>
              <a:rPr lang="en-GB" sz="1800" dirty="0" smtClean="0"/>
              <a:t>at the decoupling point;</a:t>
            </a:r>
          </a:p>
          <a:p>
            <a:pPr marL="514350" indent="-514350">
              <a:buFont typeface="+mj-lt"/>
              <a:buAutoNum type="arabicPeriod"/>
            </a:pPr>
            <a:r>
              <a:rPr lang="en-GB" sz="1800" b="1" dirty="0" smtClean="0"/>
              <a:t>Postpone:  </a:t>
            </a:r>
            <a:r>
              <a:rPr lang="en-GB" sz="1800" dirty="0" smtClean="0"/>
              <a:t>delay adding value wherever possible (form and place postponement);</a:t>
            </a:r>
          </a:p>
          <a:p>
            <a:pPr marL="514350" indent="-514350">
              <a:buFont typeface="+mj-lt"/>
              <a:buAutoNum type="arabicPeriod"/>
            </a:pPr>
            <a:r>
              <a:rPr lang="en-GB" sz="1800" b="1" dirty="0" smtClean="0"/>
              <a:t>Reduce the Lead-time Gap:  </a:t>
            </a:r>
            <a:r>
              <a:rPr lang="en-GB" sz="1800" dirty="0" smtClean="0"/>
              <a:t>work to reduce the gap and become less reliant on finished product forecasts; </a:t>
            </a:r>
          </a:p>
          <a:p>
            <a:pPr marL="514350" indent="-514350">
              <a:buFont typeface="+mj-lt"/>
              <a:buAutoNum type="arabicPeriod"/>
            </a:pPr>
            <a:r>
              <a:rPr lang="en-GB" sz="1800" b="1" dirty="0" smtClean="0"/>
              <a:t>Use real-time demand data: </a:t>
            </a:r>
            <a:r>
              <a:rPr lang="en-GB" sz="1800" dirty="0" smtClean="0"/>
              <a:t>make real-time demand available upstream at the </a:t>
            </a:r>
            <a:r>
              <a:rPr lang="en-GB" sz="1800" i="1" dirty="0" smtClean="0"/>
              <a:t>information de-coupling point</a:t>
            </a:r>
            <a:r>
              <a:rPr lang="en-GB" sz="1800" dirty="0" smtClean="0"/>
              <a:t>, and use it to make supply &amp; production decisions;</a:t>
            </a:r>
          </a:p>
        </p:txBody>
      </p:sp>
      <p:sp>
        <p:nvSpPr>
          <p:cNvPr id="4" name="Footer Placeholder 3"/>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74667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67544" y="1988840"/>
            <a:ext cx="7848872" cy="2357323"/>
          </a:xfrm>
        </p:spPr>
        <p:txBody>
          <a:bodyPr>
            <a:noAutofit/>
          </a:bodyPr>
          <a:lstStyle/>
          <a:p>
            <a:pPr marL="0" indent="0" eaLnBrk="1" hangingPunct="1">
              <a:lnSpc>
                <a:spcPct val="120000"/>
              </a:lnSpc>
              <a:buFontTx/>
              <a:buNone/>
            </a:pPr>
            <a:r>
              <a:rPr lang="en-US" sz="1600" dirty="0" smtClean="0">
                <a:latin typeface="Arial" pitchFamily="34" charset="0"/>
                <a:cs typeface="Arial" pitchFamily="34" charset="0"/>
              </a:rPr>
              <a:t>‘</a:t>
            </a:r>
            <a:r>
              <a:rPr lang="en-US" sz="1600" i="1" dirty="0" smtClean="0">
                <a:latin typeface="Arial" pitchFamily="34" charset="0"/>
                <a:cs typeface="Arial" pitchFamily="34" charset="0"/>
              </a:rPr>
              <a:t>The process of </a:t>
            </a:r>
            <a:r>
              <a:rPr lang="en-US" sz="1600" i="1" dirty="0" smtClean="0">
                <a:solidFill>
                  <a:schemeClr val="accent2"/>
                </a:solidFill>
                <a:latin typeface="Arial" pitchFamily="34" charset="0"/>
                <a:cs typeface="Arial" pitchFamily="34" charset="0"/>
              </a:rPr>
              <a:t>strategically managing</a:t>
            </a:r>
            <a:r>
              <a:rPr lang="en-US" sz="1600" i="1" dirty="0" smtClean="0">
                <a:latin typeface="Arial" pitchFamily="34" charset="0"/>
                <a:cs typeface="Arial" pitchFamily="34" charset="0"/>
              </a:rPr>
              <a:t> the </a:t>
            </a:r>
            <a:r>
              <a:rPr lang="en-US" sz="1600" i="1" dirty="0" smtClean="0">
                <a:solidFill>
                  <a:schemeClr val="accent2"/>
                </a:solidFill>
                <a:latin typeface="Arial" pitchFamily="34" charset="0"/>
                <a:cs typeface="Arial" pitchFamily="34" charset="0"/>
              </a:rPr>
              <a:t>movement</a:t>
            </a:r>
            <a:r>
              <a:rPr lang="en-US" sz="1600" i="1" dirty="0" smtClean="0">
                <a:latin typeface="Arial" pitchFamily="34" charset="0"/>
                <a:cs typeface="Arial" pitchFamily="34" charset="0"/>
              </a:rPr>
              <a:t> and </a:t>
            </a:r>
            <a:r>
              <a:rPr lang="en-US" sz="1600" i="1" dirty="0" smtClean="0">
                <a:solidFill>
                  <a:schemeClr val="accent2"/>
                </a:solidFill>
                <a:latin typeface="Arial" pitchFamily="34" charset="0"/>
                <a:cs typeface="Arial" pitchFamily="34" charset="0"/>
              </a:rPr>
              <a:t>storage</a:t>
            </a:r>
            <a:r>
              <a:rPr lang="en-US" sz="1600" i="1" dirty="0" smtClean="0">
                <a:latin typeface="Arial" pitchFamily="34" charset="0"/>
                <a:cs typeface="Arial" pitchFamily="34" charset="0"/>
              </a:rPr>
              <a:t> of materials, parts and finished inventory from </a:t>
            </a:r>
            <a:r>
              <a:rPr lang="en-US" sz="1600" i="1" dirty="0" smtClean="0">
                <a:solidFill>
                  <a:schemeClr val="accent2"/>
                </a:solidFill>
                <a:latin typeface="Arial" pitchFamily="34" charset="0"/>
                <a:cs typeface="Arial" pitchFamily="34" charset="0"/>
              </a:rPr>
              <a:t>suppliers</a:t>
            </a:r>
            <a:r>
              <a:rPr lang="en-US" sz="1600" i="1" dirty="0" smtClean="0">
                <a:latin typeface="Arial" pitchFamily="34" charset="0"/>
                <a:cs typeface="Arial" pitchFamily="34" charset="0"/>
              </a:rPr>
              <a:t>, </a:t>
            </a:r>
            <a:r>
              <a:rPr lang="en-US" sz="1600" i="1" dirty="0" smtClean="0">
                <a:solidFill>
                  <a:schemeClr val="accent2"/>
                </a:solidFill>
                <a:latin typeface="Arial" pitchFamily="34" charset="0"/>
                <a:cs typeface="Arial" pitchFamily="34" charset="0"/>
              </a:rPr>
              <a:t>through the firm</a:t>
            </a:r>
            <a:r>
              <a:rPr lang="en-US" sz="1600" i="1" dirty="0" smtClean="0">
                <a:latin typeface="Arial" pitchFamily="34" charset="0"/>
                <a:cs typeface="Arial" pitchFamily="34" charset="0"/>
              </a:rPr>
              <a:t> and </a:t>
            </a:r>
            <a:r>
              <a:rPr lang="en-US" sz="1600" i="1" dirty="0" smtClean="0">
                <a:solidFill>
                  <a:schemeClr val="accent2"/>
                </a:solidFill>
                <a:latin typeface="Arial" pitchFamily="34" charset="0"/>
                <a:cs typeface="Arial" pitchFamily="34" charset="0"/>
              </a:rPr>
              <a:t>on to customers</a:t>
            </a:r>
            <a:r>
              <a:rPr lang="en-US" sz="1600" i="1" dirty="0" smtClean="0">
                <a:latin typeface="Arial" pitchFamily="34" charset="0"/>
                <a:cs typeface="Arial" pitchFamily="34" charset="0"/>
              </a:rPr>
              <a:t>.</a:t>
            </a:r>
            <a:r>
              <a:rPr lang="en-US" sz="1600" dirty="0" smtClean="0">
                <a:latin typeface="Arial" pitchFamily="34" charset="0"/>
                <a:cs typeface="Arial" pitchFamily="34" charset="0"/>
              </a:rPr>
              <a:t>’   </a:t>
            </a:r>
            <a:r>
              <a:rPr lang="en-US" sz="1200" dirty="0" smtClean="0">
                <a:latin typeface="Arial" pitchFamily="34" charset="0"/>
                <a:cs typeface="Arial" pitchFamily="34" charset="0"/>
              </a:rPr>
              <a:t>Professor Martin Christopher</a:t>
            </a:r>
          </a:p>
          <a:p>
            <a:pPr marL="0" indent="0" eaLnBrk="1" hangingPunct="1">
              <a:lnSpc>
                <a:spcPct val="120000"/>
              </a:lnSpc>
              <a:buFontTx/>
              <a:buNone/>
            </a:pPr>
            <a:endParaRPr lang="en-US" sz="1050" dirty="0" smtClean="0">
              <a:latin typeface="Arial" pitchFamily="34" charset="0"/>
              <a:cs typeface="Arial" pitchFamily="34" charset="0"/>
            </a:endParaRPr>
          </a:p>
          <a:p>
            <a:pPr marL="0" indent="0" eaLnBrk="1" hangingPunct="1">
              <a:lnSpc>
                <a:spcPct val="120000"/>
              </a:lnSpc>
              <a:buFontTx/>
              <a:buNone/>
            </a:pPr>
            <a:r>
              <a:rPr lang="en-US" sz="1600" i="1" dirty="0" smtClean="0">
                <a:latin typeface="Arial" pitchFamily="34" charset="0"/>
                <a:cs typeface="Arial" pitchFamily="34" charset="0"/>
              </a:rPr>
              <a:t>‘Logistics is the function responsible for </a:t>
            </a:r>
            <a:r>
              <a:rPr lang="en-US" sz="1600" i="1" dirty="0" smtClean="0">
                <a:solidFill>
                  <a:schemeClr val="accent2"/>
                </a:solidFill>
                <a:latin typeface="Arial" pitchFamily="34" charset="0"/>
                <a:cs typeface="Arial" pitchFamily="34" charset="0"/>
              </a:rPr>
              <a:t>moving materials through their supply chain.’  </a:t>
            </a:r>
            <a:r>
              <a:rPr lang="en-US" sz="1050" dirty="0" smtClean="0">
                <a:latin typeface="Arial" pitchFamily="34" charset="0"/>
                <a:cs typeface="Arial" pitchFamily="34" charset="0"/>
              </a:rPr>
              <a:t>Donald Waters, Global Logistics, 2010. </a:t>
            </a:r>
            <a:endParaRPr lang="en-US" sz="1800" dirty="0" smtClean="0">
              <a:latin typeface="Arial" pitchFamily="34" charset="0"/>
              <a:cs typeface="Arial" pitchFamily="34" charset="0"/>
            </a:endParaRPr>
          </a:p>
          <a:p>
            <a:pPr marL="0" indent="0" eaLnBrk="1" hangingPunct="1">
              <a:lnSpc>
                <a:spcPct val="120000"/>
              </a:lnSpc>
              <a:buFontTx/>
              <a:buNone/>
            </a:pPr>
            <a:endParaRPr lang="en-US" sz="300" dirty="0" smtClean="0">
              <a:latin typeface="Arial" pitchFamily="34" charset="0"/>
              <a:cs typeface="Arial" pitchFamily="34" charset="0"/>
            </a:endParaRPr>
          </a:p>
          <a:p>
            <a:pPr marL="0" indent="0" eaLnBrk="1" hangingPunct="1">
              <a:lnSpc>
                <a:spcPct val="120000"/>
              </a:lnSpc>
              <a:buFontTx/>
              <a:buNone/>
            </a:pPr>
            <a:endParaRPr lang="en-US" sz="2400" dirty="0" smtClean="0">
              <a:solidFill>
                <a:srgbClr val="0041C4"/>
              </a:solidFill>
              <a:latin typeface="Arial" pitchFamily="34" charset="0"/>
              <a:cs typeface="Arial" pitchFamily="34" charset="0"/>
            </a:endParaRPr>
          </a:p>
          <a:p>
            <a:pPr marL="0" indent="0" eaLnBrk="1" hangingPunct="1">
              <a:lnSpc>
                <a:spcPct val="120000"/>
              </a:lnSpc>
              <a:buFontTx/>
              <a:buNone/>
            </a:pPr>
            <a:endParaRPr lang="en-US" sz="2400" dirty="0" smtClean="0">
              <a:solidFill>
                <a:srgbClr val="0041C4"/>
              </a:solidFill>
              <a:latin typeface="Arial" pitchFamily="34" charset="0"/>
              <a:cs typeface="Arial" pitchFamily="34" charset="0"/>
            </a:endParaRPr>
          </a:p>
        </p:txBody>
      </p:sp>
      <p:sp>
        <p:nvSpPr>
          <p:cNvPr id="23555" name="Rectangle 3"/>
          <p:cNvSpPr>
            <a:spLocks noGrp="1" noChangeArrowheads="1"/>
          </p:cNvSpPr>
          <p:nvPr>
            <p:ph type="title"/>
          </p:nvPr>
        </p:nvSpPr>
        <p:spPr>
          <a:xfrm>
            <a:off x="395536" y="339167"/>
            <a:ext cx="9144000" cy="1143000"/>
          </a:xfrm>
          <a:noFill/>
        </p:spPr>
        <p:txBody>
          <a:bodyPr/>
          <a:lstStyle/>
          <a:p>
            <a:pPr eaLnBrk="1" hangingPunct="1"/>
            <a:r>
              <a:rPr lang="en-US" u="none" dirty="0" smtClean="0"/>
              <a:t>What is Logistics?</a:t>
            </a:r>
            <a:endParaRPr lang="en-GB" u="none" dirty="0" smtClean="0"/>
          </a:p>
        </p:txBody>
      </p:sp>
      <p:sp>
        <p:nvSpPr>
          <p:cNvPr id="5" name="Rectangle 3"/>
          <p:cNvSpPr txBox="1">
            <a:spLocks noChangeArrowheads="1"/>
          </p:cNvSpPr>
          <p:nvPr/>
        </p:nvSpPr>
        <p:spPr>
          <a:xfrm>
            <a:off x="251520" y="4653136"/>
            <a:ext cx="8568952" cy="1872208"/>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80000"/>
              </a:lnSpc>
              <a:spcBef>
                <a:spcPct val="20000"/>
              </a:spcBef>
              <a:spcAft>
                <a:spcPts val="0"/>
              </a:spcAft>
              <a:buClr>
                <a:srgbClr val="0041C4"/>
              </a:buClr>
              <a:buSzPct val="120000"/>
              <a:buFontTx/>
              <a:buNone/>
              <a:tabLst/>
              <a:defRPr/>
            </a:pPr>
            <a:endParaRPr kumimoji="0" lang="en-GB" sz="1600" b="0" i="0" u="none" strike="noStrike" kern="1200" cap="none" spc="0" normalizeH="0" baseline="0" noProof="0" dirty="0" smtClean="0">
              <a:ln>
                <a:noFill/>
              </a:ln>
              <a:solidFill>
                <a:schemeClr val="accent2"/>
              </a:solidFill>
              <a:effectLst/>
              <a:uLnTx/>
              <a:uFillTx/>
              <a:latin typeface="Arial" pitchFamily="34" charset="0"/>
              <a:cs typeface="Arial" pitchFamily="34" charset="0"/>
            </a:endParaRPr>
          </a:p>
          <a:p>
            <a:pPr marL="342900" marR="0" lvl="0" indent="-342900" defTabSz="914400" rtl="0" eaLnBrk="1" fontAlgn="auto" latinLnBrk="0" hangingPunct="1">
              <a:lnSpc>
                <a:spcPct val="80000"/>
              </a:lnSpc>
              <a:spcBef>
                <a:spcPct val="20000"/>
              </a:spcBef>
              <a:spcAft>
                <a:spcPts val="0"/>
              </a:spcAft>
              <a:buClr>
                <a:srgbClr val="0041C4"/>
              </a:buClr>
              <a:buSzPct val="120000"/>
              <a:buFontTx/>
              <a:buNone/>
              <a:tabLst/>
              <a:defRPr/>
            </a:pPr>
            <a:endParaRPr kumimoji="0" lang="en-US" sz="1600" b="0" i="0" u="none" strike="noStrike" kern="1200" cap="none" spc="0" normalizeH="0" baseline="0" noProof="0" dirty="0" smtClean="0">
              <a:ln>
                <a:noFill/>
              </a:ln>
              <a:solidFill>
                <a:srgbClr val="003399"/>
              </a:solidFill>
              <a:effectLst/>
              <a:uLnTx/>
              <a:uFillTx/>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933056"/>
            <a:ext cx="2808312" cy="24572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0"/>
            <a:ext cx="1979712" cy="1821335"/>
          </a:xfrm>
          <a:prstGeom prst="rect">
            <a:avLst/>
          </a:prstGeom>
        </p:spPr>
      </p:pic>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503397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noFill/>
        </p:spPr>
        <p:txBody>
          <a:bodyPr/>
          <a:lstStyle/>
          <a:p>
            <a:pPr eaLnBrk="1" hangingPunct="1"/>
            <a:r>
              <a:rPr lang="en-US" b="0" u="none" dirty="0" smtClean="0"/>
              <a:t>The goal of Logistics</a:t>
            </a:r>
            <a:endParaRPr lang="en-GB" b="0" u="none" dirty="0" smtClean="0"/>
          </a:p>
        </p:txBody>
      </p:sp>
      <p:pic>
        <p:nvPicPr>
          <p:cNvPr id="24579" name="Picture 2"/>
          <p:cNvPicPr>
            <a:picLocks noChangeAspect="1" noChangeArrowheads="1"/>
          </p:cNvPicPr>
          <p:nvPr/>
        </p:nvPicPr>
        <p:blipFill>
          <a:blip r:embed="rId3" cstate="print"/>
          <a:srcRect/>
          <a:stretch>
            <a:fillRect/>
          </a:stretch>
        </p:blipFill>
        <p:spPr bwMode="auto">
          <a:xfrm>
            <a:off x="428625" y="1714500"/>
            <a:ext cx="8353425" cy="3743325"/>
          </a:xfrm>
          <a:prstGeom prst="rect">
            <a:avLst/>
          </a:prstGeom>
          <a:noFill/>
          <a:ln w="9525">
            <a:noFill/>
            <a:miter lim="800000"/>
            <a:headEnd/>
            <a:tailEnd/>
          </a:ln>
        </p:spPr>
      </p:pic>
      <p:sp>
        <p:nvSpPr>
          <p:cNvPr id="24580" name="TextBox 5"/>
          <p:cNvSpPr txBox="1">
            <a:spLocks noChangeArrowheads="1"/>
          </p:cNvSpPr>
          <p:nvPr/>
        </p:nvSpPr>
        <p:spPr bwMode="auto">
          <a:xfrm>
            <a:off x="6660232" y="5357813"/>
            <a:ext cx="1801006" cy="307777"/>
          </a:xfrm>
          <a:prstGeom prst="rect">
            <a:avLst/>
          </a:prstGeom>
          <a:noFill/>
          <a:ln w="9525">
            <a:noFill/>
            <a:miter lim="800000"/>
            <a:headEnd/>
            <a:tailEnd/>
          </a:ln>
        </p:spPr>
        <p:txBody>
          <a:bodyPr wrap="none">
            <a:spAutoFit/>
          </a:bodyPr>
          <a:lstStyle/>
          <a:p>
            <a:r>
              <a:rPr lang="en-GB" sz="1400" dirty="0"/>
              <a:t>Source: Waters (2002)</a:t>
            </a:r>
          </a:p>
        </p:txBody>
      </p:sp>
      <p:sp>
        <p:nvSpPr>
          <p:cNvPr id="5" name="Rectangle 4"/>
          <p:cNvSpPr/>
          <p:nvPr/>
        </p:nvSpPr>
        <p:spPr>
          <a:xfrm>
            <a:off x="4832569" y="548680"/>
            <a:ext cx="4059911"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latin typeface="Arial" charset="0"/>
                <a:cs typeface="Arial" charset="0"/>
              </a:rPr>
              <a:t>To achieve a target level of customer service at lowest possible cost</a:t>
            </a:r>
          </a:p>
        </p:txBody>
      </p:sp>
      <p:sp>
        <p:nvSpPr>
          <p:cNvPr id="6" name="Rectangle 3"/>
          <p:cNvSpPr txBox="1">
            <a:spLocks noChangeArrowheads="1"/>
          </p:cNvSpPr>
          <p:nvPr/>
        </p:nvSpPr>
        <p:spPr>
          <a:xfrm>
            <a:off x="596553" y="5874927"/>
            <a:ext cx="8189277" cy="9830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1C4"/>
              </a:buClr>
              <a:buSzPct val="115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Warehousing;  Materials handling;  Inventory</a:t>
            </a:r>
            <a:r>
              <a:rPr lang="en-US" sz="2000" dirty="0"/>
              <a:t>; </a:t>
            </a:r>
            <a:r>
              <a:rPr lang="en-US" sz="2000" dirty="0" smtClean="0"/>
              <a:t> Packaging </a:t>
            </a:r>
            <a:r>
              <a:rPr lang="en-US" sz="2000" dirty="0"/>
              <a:t>and </a:t>
            </a:r>
            <a:r>
              <a:rPr lang="en-US" sz="2000" dirty="0" smtClean="0"/>
              <a:t>Recycling </a:t>
            </a:r>
          </a:p>
          <a:p>
            <a:pPr marL="0" indent="0">
              <a:buNone/>
            </a:pPr>
            <a:r>
              <a:rPr lang="en-US" sz="2000" dirty="0" smtClean="0"/>
              <a:t>Freight Transport: inbound and outbound logistics; Information </a:t>
            </a: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28960928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7808"/>
            <a:ext cx="8229600" cy="1143000"/>
          </a:xfrm>
        </p:spPr>
        <p:txBody>
          <a:bodyPr>
            <a:normAutofit fontScale="90000"/>
          </a:bodyPr>
          <a:lstStyle/>
          <a:p>
            <a:r>
              <a:rPr lang="de-DE" sz="3200" dirty="0" smtClean="0"/>
              <a:t>Reasons why companies often Outsource </a:t>
            </a:r>
            <a:r>
              <a:rPr lang="de-DE" sz="3200" dirty="0"/>
              <a:t>Logistics</a:t>
            </a:r>
            <a:br>
              <a:rPr lang="de-DE" sz="3200" dirty="0"/>
            </a:br>
            <a:endParaRPr lang="en-GB" sz="3200" dirty="0"/>
          </a:p>
        </p:txBody>
      </p:sp>
      <p:sp>
        <p:nvSpPr>
          <p:cNvPr id="6" name="Content Placeholder 5"/>
          <p:cNvSpPr>
            <a:spLocks noGrp="1"/>
          </p:cNvSpPr>
          <p:nvPr>
            <p:ph idx="1"/>
          </p:nvPr>
        </p:nvSpPr>
        <p:spPr>
          <a:xfrm>
            <a:off x="467544" y="1225486"/>
            <a:ext cx="5832648" cy="4525963"/>
          </a:xfrm>
        </p:spPr>
        <p:txBody>
          <a:bodyPr>
            <a:normAutofit/>
          </a:bodyPr>
          <a:lstStyle/>
          <a:p>
            <a:pPr marL="0" indent="0">
              <a:buNone/>
            </a:pPr>
            <a:endParaRPr lang="de-DE" sz="2400" b="1" dirty="0" smtClean="0"/>
          </a:p>
          <a:p>
            <a:pPr lvl="1"/>
            <a:r>
              <a:rPr lang="de-DE" sz="2000" dirty="0" smtClean="0"/>
              <a:t>Improve services &amp; Increase flexibility</a:t>
            </a:r>
          </a:p>
          <a:p>
            <a:pPr lvl="1"/>
            <a:r>
              <a:rPr lang="de-DE" sz="2000" dirty="0" smtClean="0"/>
              <a:t>Reduce costs:  Econmies </a:t>
            </a:r>
            <a:r>
              <a:rPr lang="de-DE" sz="2000" dirty="0"/>
              <a:t>of scale and </a:t>
            </a:r>
            <a:r>
              <a:rPr lang="de-DE" sz="2000" dirty="0" smtClean="0"/>
              <a:t>scope</a:t>
            </a:r>
          </a:p>
          <a:p>
            <a:pPr lvl="1"/>
            <a:r>
              <a:rPr lang="de-DE" sz="2000" dirty="0" smtClean="0"/>
              <a:t>Avoid capital investment &amp; convert </a:t>
            </a:r>
            <a:r>
              <a:rPr lang="de-DE" sz="2000" dirty="0"/>
              <a:t>logistics from capital to </a:t>
            </a:r>
            <a:r>
              <a:rPr lang="de-DE" sz="2000" dirty="0" smtClean="0"/>
              <a:t>expenditure</a:t>
            </a:r>
          </a:p>
          <a:p>
            <a:pPr lvl="1"/>
            <a:r>
              <a:rPr lang="de-DE" sz="2000" dirty="0" smtClean="0"/>
              <a:t>Logistics is a non-core activity, concentrate on core competencies</a:t>
            </a:r>
          </a:p>
          <a:p>
            <a:pPr lvl="1"/>
            <a:r>
              <a:rPr lang="de-DE" sz="2000" dirty="0" smtClean="0"/>
              <a:t>Reduce labour costs</a:t>
            </a:r>
          </a:p>
          <a:p>
            <a:pPr lvl="1"/>
            <a:r>
              <a:rPr lang="de-DE" sz="2000" dirty="0" smtClean="0"/>
              <a:t>Logistics service providers offer greater logistics expertise</a:t>
            </a:r>
          </a:p>
          <a:p>
            <a:pPr marL="457200" lvl="1" indent="0">
              <a:buNone/>
            </a:pPr>
            <a:endParaRPr lang="de-DE" dirty="0" smtClean="0"/>
          </a:p>
        </p:txBody>
      </p:sp>
      <p:sp>
        <p:nvSpPr>
          <p:cNvPr id="3" name="TextBox 2"/>
          <p:cNvSpPr txBox="1"/>
          <p:nvPr/>
        </p:nvSpPr>
        <p:spPr>
          <a:xfrm>
            <a:off x="1307401" y="5805264"/>
            <a:ext cx="5711051" cy="584775"/>
          </a:xfrm>
          <a:prstGeom prst="rect">
            <a:avLst/>
          </a:prstGeom>
          <a:noFill/>
        </p:spPr>
        <p:txBody>
          <a:bodyPr wrap="none" rtlCol="0">
            <a:spAutoFit/>
          </a:bodyPr>
          <a:lstStyle/>
          <a:p>
            <a:r>
              <a:rPr lang="de-DE" sz="1600" i="1" dirty="0" err="1" smtClean="0"/>
              <a:t>Refer</a:t>
            </a:r>
            <a:r>
              <a:rPr lang="de-DE" sz="1600" i="1" dirty="0" smtClean="0"/>
              <a:t> </a:t>
            </a:r>
            <a:r>
              <a:rPr lang="de-DE" sz="1600" i="1" dirty="0" err="1" smtClean="0"/>
              <a:t>to</a:t>
            </a:r>
            <a:r>
              <a:rPr lang="de-DE" sz="1600" i="1" dirty="0" smtClean="0"/>
              <a:t> Langley </a:t>
            </a:r>
            <a:r>
              <a:rPr lang="de-DE" sz="1600" i="1" dirty="0" err="1" smtClean="0"/>
              <a:t>and</a:t>
            </a:r>
            <a:r>
              <a:rPr lang="de-DE" sz="1600" i="1" dirty="0" smtClean="0"/>
              <a:t> </a:t>
            </a:r>
            <a:r>
              <a:rPr lang="de-DE" sz="1600" i="1" dirty="0" err="1" smtClean="0"/>
              <a:t>CapGemini</a:t>
            </a:r>
            <a:r>
              <a:rPr lang="de-DE" sz="1600" i="1" dirty="0" smtClean="0"/>
              <a:t> Annual Third-Party </a:t>
            </a:r>
            <a:r>
              <a:rPr lang="de-DE" sz="1600" i="1" dirty="0" err="1" smtClean="0"/>
              <a:t>Logistics</a:t>
            </a:r>
            <a:r>
              <a:rPr lang="de-DE" sz="1600" i="1" dirty="0" smtClean="0"/>
              <a:t> Study</a:t>
            </a:r>
          </a:p>
          <a:p>
            <a:r>
              <a:rPr lang="en-GB" sz="1600" i="1" dirty="0" smtClean="0">
                <a:hlinkClick r:id="rId3"/>
              </a:rPr>
              <a:t>http://www.3plstudy.com/</a:t>
            </a:r>
            <a:r>
              <a:rPr lang="en-GB" sz="1600" i="1" dirty="0" smtClean="0"/>
              <a:t> </a:t>
            </a:r>
            <a:endParaRPr lang="en-GB" sz="160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1729685"/>
            <a:ext cx="1997572" cy="3772214"/>
          </a:xfrm>
          <a:prstGeom prst="rect">
            <a:avLst/>
          </a:prstGeom>
        </p:spPr>
      </p:pic>
      <p:sp>
        <p:nvSpPr>
          <p:cNvPr id="5" name="Footer Placeholder 4"/>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92267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http://www.misgl.com/wp-content/uploads/2013/07/DHL-express.jpg"/>
          <p:cNvSpPr>
            <a:spLocks noChangeAspect="1" noChangeArrowheads="1"/>
          </p:cNvSpPr>
          <p:nvPr/>
        </p:nvSpPr>
        <p:spPr bwMode="auto">
          <a:xfrm>
            <a:off x="155575" y="-3633788"/>
            <a:ext cx="11410950" cy="7581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801" y="1196752"/>
            <a:ext cx="6576051" cy="517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199801" y="820514"/>
            <a:ext cx="6248400" cy="752475"/>
          </a:xfrm>
          <a:solidFill>
            <a:schemeClr val="bg1"/>
          </a:solidFill>
          <a:ln>
            <a:noFill/>
          </a:ln>
          <a:effectLst/>
        </p:spPr>
        <p:txBody>
          <a:bodyPr vert="horz" wrap="square" lIns="91440" tIns="45720" rIns="91440" bIns="45720" numCol="1" anchor="b" anchorCtr="0" compatLnSpc="1">
            <a:prstTxWarp prst="textNoShape">
              <a:avLst/>
            </a:prstTxWarp>
          </a:bodyPr>
          <a:lstStyle/>
          <a:p>
            <a:pPr algn="l" fontAlgn="base">
              <a:lnSpc>
                <a:spcPct val="85000"/>
              </a:lnSpc>
              <a:spcAft>
                <a:spcPct val="0"/>
              </a:spcAft>
            </a:pPr>
            <a:r>
              <a:rPr lang="en-GB" sz="2800" dirty="0" smtClean="0">
                <a:solidFill>
                  <a:srgbClr val="0000B0"/>
                </a:solidFill>
                <a:cs typeface="Arial" charset="0"/>
              </a:rPr>
              <a:t>Who are Logistics </a:t>
            </a:r>
            <a:r>
              <a:rPr lang="en-GB" sz="2800" dirty="0">
                <a:solidFill>
                  <a:srgbClr val="0000B0"/>
                </a:solidFill>
                <a:cs typeface="Arial" charset="0"/>
              </a:rPr>
              <a:t>Service </a:t>
            </a:r>
            <a:r>
              <a:rPr lang="en-GB" sz="2800" dirty="0" smtClean="0">
                <a:solidFill>
                  <a:srgbClr val="0000B0"/>
                </a:solidFill>
                <a:cs typeface="Arial" charset="0"/>
              </a:rPr>
              <a:t>Providers?</a:t>
            </a:r>
            <a:endParaRPr lang="en-GB" sz="2800" dirty="0">
              <a:solidFill>
                <a:srgbClr val="0000B0"/>
              </a:solidFill>
              <a:cs typeface="Arial" charset="0"/>
            </a:endParaRPr>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2658942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smtClean="0"/>
              <a:t>Problems </a:t>
            </a:r>
            <a:r>
              <a:rPr lang="de-DE" sz="3600" dirty="0"/>
              <a:t>with </a:t>
            </a:r>
            <a:r>
              <a:rPr lang="de-DE" sz="3600" dirty="0" smtClean="0"/>
              <a:t>Outsourcing</a:t>
            </a:r>
            <a:endParaRPr lang="en-GB" sz="3600" dirty="0"/>
          </a:p>
        </p:txBody>
      </p:sp>
      <p:sp>
        <p:nvSpPr>
          <p:cNvPr id="4" name="TextBox 3"/>
          <p:cNvSpPr txBox="1"/>
          <p:nvPr/>
        </p:nvSpPr>
        <p:spPr>
          <a:xfrm>
            <a:off x="3677311" y="6249988"/>
            <a:ext cx="5466689" cy="338554"/>
          </a:xfrm>
          <a:prstGeom prst="rect">
            <a:avLst/>
          </a:prstGeom>
          <a:noFill/>
        </p:spPr>
        <p:txBody>
          <a:bodyPr wrap="none" rtlCol="0">
            <a:spAutoFit/>
          </a:bodyPr>
          <a:lstStyle/>
          <a:p>
            <a:r>
              <a:rPr lang="de-DE" sz="1600" i="1" dirty="0" smtClean="0"/>
              <a:t>Source: Tsai et al. (2012) „The dark side of logistics outsourcing“</a:t>
            </a:r>
            <a:endParaRPr lang="de-DE" sz="1600" i="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5" t="30888" r="57500" b="12351"/>
          <a:stretch/>
        </p:blipFill>
        <p:spPr bwMode="auto">
          <a:xfrm>
            <a:off x="5076056" y="1698796"/>
            <a:ext cx="3624255" cy="438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179512" y="1541729"/>
            <a:ext cx="8229600" cy="4525963"/>
          </a:xfrm>
        </p:spPr>
        <p:txBody>
          <a:bodyPr>
            <a:normAutofit/>
          </a:bodyPr>
          <a:lstStyle/>
          <a:p>
            <a:pPr marL="0" indent="0">
              <a:buNone/>
            </a:pPr>
            <a:endParaRPr lang="de-DE" sz="2000" b="1" dirty="0" smtClean="0"/>
          </a:p>
          <a:p>
            <a:pPr lvl="1"/>
            <a:r>
              <a:rPr lang="en-GB" sz="2000" dirty="0" smtClean="0"/>
              <a:t>Loss of control over distribution network</a:t>
            </a:r>
          </a:p>
          <a:p>
            <a:pPr lvl="1"/>
            <a:r>
              <a:rPr lang="en-GB" sz="2000" dirty="0" smtClean="0"/>
              <a:t>Loss of management expertise in logistics</a:t>
            </a:r>
          </a:p>
          <a:p>
            <a:pPr lvl="1"/>
            <a:r>
              <a:rPr lang="en-GB" sz="2000" dirty="0" smtClean="0"/>
              <a:t>Loss of direct contact with customer!</a:t>
            </a:r>
          </a:p>
          <a:p>
            <a:pPr lvl="1"/>
            <a:r>
              <a:rPr lang="en-GB" sz="2000" dirty="0" smtClean="0"/>
              <a:t>Increasing risk of service failure</a:t>
            </a:r>
          </a:p>
          <a:p>
            <a:pPr lvl="1"/>
            <a:r>
              <a:rPr lang="en-GB" sz="2000" dirty="0" smtClean="0"/>
              <a:t>Tendency to underestimate core competences</a:t>
            </a:r>
          </a:p>
          <a:p>
            <a:pPr lvl="1"/>
            <a:r>
              <a:rPr lang="en-GB" sz="2000" dirty="0" smtClean="0"/>
              <a:t>Dependency on contractors</a:t>
            </a:r>
          </a:p>
        </p:txBody>
      </p:sp>
      <p:sp>
        <p:nvSpPr>
          <p:cNvPr id="3" name="Footer Placeholder 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865012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sz="3600" dirty="0" smtClean="0">
                <a:ea typeface="ＭＳ Ｐゴシック" pitchFamily="34" charset="-128"/>
              </a:rPr>
              <a:t>Classifying logistics companies</a:t>
            </a:r>
          </a:p>
        </p:txBody>
      </p:sp>
      <p:sp>
        <p:nvSpPr>
          <p:cNvPr id="15363" name="Content Placeholder 2"/>
          <p:cNvSpPr>
            <a:spLocks noGrp="1"/>
          </p:cNvSpPr>
          <p:nvPr>
            <p:ph idx="1"/>
          </p:nvPr>
        </p:nvSpPr>
        <p:spPr>
          <a:xfrm>
            <a:off x="611560" y="1556792"/>
            <a:ext cx="8229600" cy="4525963"/>
          </a:xfrm>
        </p:spPr>
        <p:txBody>
          <a:bodyPr>
            <a:noAutofit/>
          </a:bodyPr>
          <a:lstStyle/>
          <a:p>
            <a:r>
              <a:rPr lang="en-US" altLang="en-US" sz="1800" dirty="0" smtClean="0">
                <a:ea typeface="ＭＳ Ｐゴシック" pitchFamily="34" charset="-128"/>
              </a:rPr>
              <a:t>logistics service providers (LSPs)</a:t>
            </a:r>
          </a:p>
          <a:p>
            <a:pPr lvl="1"/>
            <a:r>
              <a:rPr lang="en-US" altLang="en-US" sz="1600" dirty="0" err="1" smtClean="0">
                <a:ea typeface="ＭＳ Ｐゴシック" pitchFamily="34" charset="-128"/>
              </a:rPr>
              <a:t>Hauliers</a:t>
            </a:r>
            <a:r>
              <a:rPr lang="en-US" altLang="en-US" sz="1600" dirty="0" smtClean="0">
                <a:ea typeface="ＭＳ Ｐゴシック" pitchFamily="34" charset="-128"/>
              </a:rPr>
              <a:t> or trucking companies</a:t>
            </a:r>
          </a:p>
          <a:p>
            <a:pPr lvl="1"/>
            <a:r>
              <a:rPr lang="en-US" altLang="en-US" sz="1600" dirty="0" smtClean="0">
                <a:ea typeface="ＭＳ Ｐゴシック" pitchFamily="34" charset="-128"/>
              </a:rPr>
              <a:t>Freight forwarders</a:t>
            </a:r>
          </a:p>
          <a:p>
            <a:pPr lvl="1"/>
            <a:r>
              <a:rPr lang="en-US" altLang="en-US" sz="1600" dirty="0" smtClean="0">
                <a:ea typeface="ＭＳ Ｐゴシック" pitchFamily="34" charset="-128"/>
              </a:rPr>
              <a:t>Couriers</a:t>
            </a:r>
          </a:p>
          <a:p>
            <a:pPr lvl="1"/>
            <a:r>
              <a:rPr lang="en-US" altLang="en-US" sz="1600" dirty="0" smtClean="0">
                <a:ea typeface="ＭＳ Ｐゴシック" pitchFamily="34" charset="-128"/>
              </a:rPr>
              <a:t>Integrators (e.g. FedEx, UPS and DHL)</a:t>
            </a:r>
            <a:endParaRPr lang="en-US" altLang="en-US" sz="1600" dirty="0">
              <a:ea typeface="ＭＳ Ｐゴシック" pitchFamily="34" charset="-128"/>
            </a:endParaRPr>
          </a:p>
          <a:p>
            <a:r>
              <a:rPr lang="en-US" altLang="en-US" sz="1800" dirty="0" smtClean="0">
                <a:ea typeface="ＭＳ Ｐゴシック" pitchFamily="34" charset="-128"/>
              </a:rPr>
              <a:t>Third Party Logistics Providers (3PLs)</a:t>
            </a:r>
          </a:p>
          <a:p>
            <a:endParaRPr lang="en-US" altLang="en-US" sz="1800" dirty="0" smtClean="0">
              <a:ea typeface="ＭＳ Ｐゴシック" pitchFamily="34" charset="-128"/>
            </a:endParaRPr>
          </a:p>
          <a:p>
            <a:endParaRPr lang="en-US" altLang="en-US" sz="1800" dirty="0">
              <a:ea typeface="ＭＳ Ｐゴシック" pitchFamily="34" charset="-128"/>
            </a:endParaRPr>
          </a:p>
          <a:p>
            <a:endParaRPr lang="en-US" altLang="en-US" sz="1800" dirty="0">
              <a:ea typeface="ＭＳ Ｐゴシック" pitchFamily="34" charset="-128"/>
            </a:endParaRPr>
          </a:p>
          <a:p>
            <a:pPr marL="0" indent="0">
              <a:buNone/>
            </a:pPr>
            <a:r>
              <a:rPr lang="en-US" altLang="en-US" sz="1800" dirty="0">
                <a:ea typeface="ＭＳ Ｐゴシック" pitchFamily="34" charset="-128"/>
              </a:rPr>
              <a:t>Considerable overlap between the terminology</a:t>
            </a:r>
          </a:p>
          <a:p>
            <a:r>
              <a:rPr lang="en-US" altLang="en-US" sz="1800" dirty="0">
                <a:ea typeface="ＭＳ Ｐゴシック" pitchFamily="34" charset="-128"/>
              </a:rPr>
              <a:t>All companies that provide logistics services are LSPs</a:t>
            </a:r>
          </a:p>
          <a:p>
            <a:r>
              <a:rPr lang="en-US" altLang="en-US" sz="1800" dirty="0">
                <a:ea typeface="ＭＳ Ｐゴシック" pitchFamily="34" charset="-128"/>
              </a:rPr>
              <a:t>LSPs that provide multiple logistics services, often integrated, are third party logistics providers (3PLs)</a:t>
            </a:r>
          </a:p>
          <a:p>
            <a:endParaRPr lang="en-US" altLang="en-US" sz="1800" dirty="0" smtClean="0">
              <a:ea typeface="ＭＳ Ｐゴシック" pitchFamily="34" charset="-128"/>
            </a:endParaRPr>
          </a:p>
          <a:p>
            <a:pPr marL="0" indent="0">
              <a:buNone/>
            </a:pPr>
            <a:endParaRPr lang="en-US" altLang="en-US" sz="1800" dirty="0" smtClean="0">
              <a:ea typeface="ＭＳ Ｐゴシック" pitchFamily="34" charset="-128"/>
            </a:endParaRPr>
          </a:p>
        </p:txBody>
      </p:sp>
      <p:sp>
        <p:nvSpPr>
          <p:cNvPr id="6" name="Content Placeholder 2"/>
          <p:cNvSpPr txBox="1">
            <a:spLocks/>
          </p:cNvSpPr>
          <p:nvPr/>
        </p:nvSpPr>
        <p:spPr>
          <a:xfrm>
            <a:off x="5292080" y="1484784"/>
            <a:ext cx="3276872" cy="288032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Clr>
                <a:srgbClr val="0041C4"/>
              </a:buClr>
              <a:buSzPct val="115000"/>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41C4"/>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41C4"/>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0041C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b="1" dirty="0" smtClean="0"/>
              <a:t>Typical Services included:</a:t>
            </a:r>
          </a:p>
          <a:p>
            <a:pPr>
              <a:defRPr/>
            </a:pPr>
            <a:r>
              <a:rPr lang="en-US" sz="1400" dirty="0" smtClean="0"/>
              <a:t>Transportation – air, road, rail, ship</a:t>
            </a:r>
          </a:p>
          <a:p>
            <a:pPr>
              <a:defRPr/>
            </a:pPr>
            <a:r>
              <a:rPr lang="en-US" sz="1400" dirty="0" smtClean="0"/>
              <a:t>Warehousing</a:t>
            </a:r>
          </a:p>
          <a:p>
            <a:pPr>
              <a:defRPr/>
            </a:pPr>
            <a:r>
              <a:rPr lang="en-US" sz="1400" dirty="0" smtClean="0"/>
              <a:t>Pick and Pack, Labelling</a:t>
            </a:r>
          </a:p>
          <a:p>
            <a:pPr>
              <a:defRPr/>
            </a:pPr>
            <a:r>
              <a:rPr lang="en-US" sz="1400" dirty="0" smtClean="0"/>
              <a:t>Light manufacturing /assembly</a:t>
            </a:r>
          </a:p>
          <a:p>
            <a:pPr>
              <a:defRPr/>
            </a:pPr>
            <a:r>
              <a:rPr lang="en-US" sz="1400" dirty="0" smtClean="0"/>
              <a:t>Vendor managed inventory (VMI) </a:t>
            </a:r>
          </a:p>
          <a:p>
            <a:pPr>
              <a:defRPr/>
            </a:pPr>
            <a:r>
              <a:rPr lang="en-US" sz="1400" dirty="0" smtClean="0"/>
              <a:t>Inventory management</a:t>
            </a:r>
          </a:p>
          <a:p>
            <a:pPr>
              <a:defRPr/>
            </a:pPr>
            <a:r>
              <a:rPr lang="en-US" sz="1400" dirty="0" smtClean="0"/>
              <a:t>Spare Parts distribution</a:t>
            </a:r>
          </a:p>
          <a:p>
            <a:pPr>
              <a:defRPr/>
            </a:pPr>
            <a:r>
              <a:rPr lang="en-US" sz="1400" dirty="0" smtClean="0"/>
              <a:t>Customs clearance</a:t>
            </a:r>
          </a:p>
          <a:p>
            <a:pPr>
              <a:defRPr/>
            </a:pPr>
            <a:r>
              <a:rPr lang="en-US" sz="1400" dirty="0" smtClean="0"/>
              <a:t>Managing reverse logistics – returns</a:t>
            </a:r>
          </a:p>
          <a:p>
            <a:pPr>
              <a:defRPr/>
            </a:pPr>
            <a:r>
              <a:rPr lang="en-US" sz="1400" dirty="0" smtClean="0"/>
              <a:t>Recycling of packaging</a:t>
            </a:r>
          </a:p>
        </p:txBody>
      </p:sp>
      <p:sp>
        <p:nvSpPr>
          <p:cNvPr id="11" name="TextBox 10"/>
          <p:cNvSpPr txBox="1"/>
          <p:nvPr/>
        </p:nvSpPr>
        <p:spPr>
          <a:xfrm>
            <a:off x="33892" y="6552307"/>
            <a:ext cx="3960440" cy="276999"/>
          </a:xfrm>
          <a:prstGeom prst="rect">
            <a:avLst/>
          </a:prstGeom>
          <a:noFill/>
        </p:spPr>
        <p:txBody>
          <a:bodyPr wrap="square" rtlCol="0">
            <a:spAutoFit/>
          </a:bodyPr>
          <a:lstStyle/>
          <a:p>
            <a:r>
              <a:rPr lang="en-GB" sz="1200" i="1" dirty="0" smtClean="0">
                <a:latin typeface="+mn-lt"/>
              </a:rPr>
              <a:t>(adapted from  </a:t>
            </a:r>
            <a:r>
              <a:rPr lang="en-GB" sz="1200" i="1" dirty="0" err="1" smtClean="0">
                <a:latin typeface="+mn-lt"/>
              </a:rPr>
              <a:t>Mangan</a:t>
            </a:r>
            <a:r>
              <a:rPr lang="en-GB" sz="1200" i="1" dirty="0" smtClean="0">
                <a:latin typeface="+mn-lt"/>
              </a:rPr>
              <a:t> et al., 2011)</a:t>
            </a:r>
            <a:endParaRPr lang="en-GB" sz="1200" i="1" dirty="0">
              <a:latin typeface="+mn-lt"/>
            </a:endParaRP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214251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3600" dirty="0" smtClean="0"/>
              <a:t>Working with </a:t>
            </a:r>
            <a:r>
              <a:rPr lang="de-DE" sz="3600" dirty="0"/>
              <a:t>Logistics </a:t>
            </a:r>
            <a:r>
              <a:rPr lang="de-DE" sz="3600" dirty="0" smtClean="0"/>
              <a:t>Service Providers</a:t>
            </a:r>
            <a:br>
              <a:rPr lang="de-DE" sz="3600" dirty="0" smtClean="0"/>
            </a:br>
            <a:r>
              <a:rPr lang="de-DE" sz="2200" dirty="0"/>
              <a:t>Two case studies on how service provider improves competitiveness of adidas and nortel networks</a:t>
            </a:r>
            <a:endParaRPr lang="en-GB" sz="2200"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33510"/>
            <a:ext cx="1656184" cy="176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140297"/>
            <a:ext cx="1983050" cy="52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845330" y="2164178"/>
            <a:ext cx="5954654" cy="738664"/>
          </a:xfrm>
          <a:prstGeom prst="rect">
            <a:avLst/>
          </a:prstGeom>
          <a:noFill/>
        </p:spPr>
        <p:txBody>
          <a:bodyPr wrap="square" rtlCol="0">
            <a:spAutoFit/>
          </a:bodyPr>
          <a:lstStyle/>
          <a:p>
            <a:r>
              <a:rPr lang="de-DE" sz="1400" dirty="0">
                <a:hlinkClick r:id="rId5"/>
              </a:rPr>
              <a:t>http://www.kn-portal.com/fileadmin/_</a:t>
            </a:r>
            <a:r>
              <a:rPr lang="de-DE" sz="1400" dirty="0" smtClean="0">
                <a:hlinkClick r:id="rId5"/>
              </a:rPr>
              <a:t>public/documents/material/</a:t>
            </a:r>
          </a:p>
          <a:p>
            <a:r>
              <a:rPr lang="de-DE" sz="1400" dirty="0" smtClean="0">
                <a:hlinkClick r:id="rId5"/>
              </a:rPr>
              <a:t>KNUCLCS_Nortel_Lead_Logistics_061504.pdf</a:t>
            </a:r>
            <a:endParaRPr lang="de-DE" sz="1400" dirty="0" smtClean="0"/>
          </a:p>
          <a:p>
            <a:endParaRPr lang="de-DE" sz="1400" dirty="0"/>
          </a:p>
        </p:txBody>
      </p:sp>
      <p:sp>
        <p:nvSpPr>
          <p:cNvPr id="13" name="Rectangle 12"/>
          <p:cNvSpPr/>
          <p:nvPr/>
        </p:nvSpPr>
        <p:spPr>
          <a:xfrm>
            <a:off x="1845330" y="4288366"/>
            <a:ext cx="5023967" cy="523220"/>
          </a:xfrm>
          <a:prstGeom prst="rect">
            <a:avLst/>
          </a:prstGeom>
        </p:spPr>
        <p:txBody>
          <a:bodyPr wrap="square">
            <a:spAutoFit/>
          </a:bodyPr>
          <a:lstStyle/>
          <a:p>
            <a:r>
              <a:rPr lang="de-DE" sz="1400" dirty="0">
                <a:hlinkClick r:id="rId6"/>
              </a:rPr>
              <a:t>https://</a:t>
            </a:r>
            <a:r>
              <a:rPr lang="de-DE" sz="1400" dirty="0" smtClean="0">
                <a:hlinkClick r:id="rId6"/>
              </a:rPr>
              <a:t>www.ups-scs.com/solutions/case_studies/cs_adidas.pdf</a:t>
            </a:r>
            <a:endParaRPr lang="de-DE" sz="1400" dirty="0" smtClean="0"/>
          </a:p>
          <a:p>
            <a:endParaRPr lang="de-DE" sz="1400" dirty="0"/>
          </a:p>
        </p:txBody>
      </p:sp>
      <p:pic>
        <p:nvPicPr>
          <p:cNvPr id="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5055667"/>
            <a:ext cx="1221647" cy="92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7112" y="5039754"/>
            <a:ext cx="1257253" cy="116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3856844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0" y="0"/>
            <a:ext cx="8675688" cy="6669088"/>
            <a:chOff x="0" y="0"/>
            <a:chExt cx="5465" cy="4201"/>
          </a:xfrm>
        </p:grpSpPr>
        <p:sp>
          <p:nvSpPr>
            <p:cNvPr id="22530" name="Text Box 4"/>
            <p:cNvSpPr txBox="1">
              <a:spLocks noChangeArrowheads="1"/>
            </p:cNvSpPr>
            <p:nvPr/>
          </p:nvSpPr>
          <p:spPr bwMode="auto">
            <a:xfrm>
              <a:off x="295" y="408"/>
              <a:ext cx="1043" cy="548"/>
            </a:xfrm>
            <a:prstGeom prst="rect">
              <a:avLst/>
            </a:prstGeom>
            <a:noFill/>
            <a:ln w="9525">
              <a:noFill/>
              <a:miter lim="800000"/>
              <a:headEnd/>
              <a:tailEnd/>
            </a:ln>
          </p:spPr>
          <p:txBody>
            <a:bodyPr>
              <a:spAutoFit/>
            </a:bodyPr>
            <a:lstStyle/>
            <a:p>
              <a:pPr algn="ctr">
                <a:spcBef>
                  <a:spcPct val="50000"/>
                </a:spcBef>
              </a:pPr>
              <a:endParaRPr lang="en-GB" sz="2400" b="1">
                <a:solidFill>
                  <a:srgbClr val="0066FF"/>
                </a:solidFill>
              </a:endParaRPr>
            </a:p>
            <a:p>
              <a:pPr algn="ctr">
                <a:spcBef>
                  <a:spcPct val="50000"/>
                </a:spcBef>
              </a:pPr>
              <a:endParaRPr lang="en-US">
                <a:solidFill>
                  <a:srgbClr val="0066FF"/>
                </a:solidFill>
              </a:endParaRPr>
            </a:p>
          </p:txBody>
        </p:sp>
        <p:sp>
          <p:nvSpPr>
            <p:cNvPr id="22532" name="Text Box 6"/>
            <p:cNvSpPr txBox="1">
              <a:spLocks noChangeArrowheads="1"/>
            </p:cNvSpPr>
            <p:nvPr/>
          </p:nvSpPr>
          <p:spPr bwMode="auto">
            <a:xfrm flipH="1">
              <a:off x="2245" y="981"/>
              <a:ext cx="1044" cy="231"/>
            </a:xfrm>
            <a:prstGeom prst="rect">
              <a:avLst/>
            </a:prstGeom>
            <a:noFill/>
            <a:ln w="9525">
              <a:noFill/>
              <a:miter lim="800000"/>
              <a:headEnd/>
              <a:tailEnd/>
            </a:ln>
          </p:spPr>
          <p:txBody>
            <a:bodyPr>
              <a:spAutoFit/>
            </a:bodyPr>
            <a:lstStyle/>
            <a:p>
              <a:pPr>
                <a:spcBef>
                  <a:spcPct val="50000"/>
                </a:spcBef>
              </a:pPr>
              <a:r>
                <a:rPr lang="en-GB" dirty="0"/>
                <a:t>Car </a:t>
              </a:r>
              <a:endParaRPr lang="en-US" dirty="0"/>
            </a:p>
          </p:txBody>
        </p:sp>
        <p:sp>
          <p:nvSpPr>
            <p:cNvPr id="22534" name="Text Box 8"/>
            <p:cNvSpPr txBox="1">
              <a:spLocks noChangeArrowheads="1"/>
            </p:cNvSpPr>
            <p:nvPr/>
          </p:nvSpPr>
          <p:spPr bwMode="auto">
            <a:xfrm>
              <a:off x="476" y="1996"/>
              <a:ext cx="681" cy="231"/>
            </a:xfrm>
            <a:prstGeom prst="rect">
              <a:avLst/>
            </a:prstGeom>
            <a:noFill/>
            <a:ln w="9525">
              <a:noFill/>
              <a:miter lim="800000"/>
              <a:headEnd/>
              <a:tailEnd/>
            </a:ln>
          </p:spPr>
          <p:txBody>
            <a:bodyPr>
              <a:spAutoFit/>
            </a:bodyPr>
            <a:lstStyle/>
            <a:p>
              <a:pPr>
                <a:spcBef>
                  <a:spcPct val="50000"/>
                </a:spcBef>
              </a:pPr>
              <a:r>
                <a:rPr lang="en-GB"/>
                <a:t>Bowl</a:t>
              </a:r>
              <a:endParaRPr lang="en-US"/>
            </a:p>
          </p:txBody>
        </p:sp>
        <p:sp>
          <p:nvSpPr>
            <p:cNvPr id="22535" name="Text Box 9"/>
            <p:cNvSpPr txBox="1">
              <a:spLocks noChangeArrowheads="1"/>
            </p:cNvSpPr>
            <p:nvPr/>
          </p:nvSpPr>
          <p:spPr bwMode="auto">
            <a:xfrm>
              <a:off x="431" y="2449"/>
              <a:ext cx="635" cy="231"/>
            </a:xfrm>
            <a:prstGeom prst="rect">
              <a:avLst/>
            </a:prstGeom>
            <a:noFill/>
            <a:ln w="9525">
              <a:noFill/>
              <a:miter lim="800000"/>
              <a:headEnd/>
              <a:tailEnd/>
            </a:ln>
          </p:spPr>
          <p:txBody>
            <a:bodyPr>
              <a:spAutoFit/>
            </a:bodyPr>
            <a:lstStyle/>
            <a:p>
              <a:pPr>
                <a:spcBef>
                  <a:spcPct val="50000"/>
                </a:spcBef>
              </a:pPr>
              <a:r>
                <a:rPr lang="en-GB"/>
                <a:t>Spoon</a:t>
              </a:r>
              <a:endParaRPr lang="en-US"/>
            </a:p>
          </p:txBody>
        </p:sp>
        <p:sp>
          <p:nvSpPr>
            <p:cNvPr id="22536" name="Text Box 10"/>
            <p:cNvSpPr txBox="1">
              <a:spLocks noChangeArrowheads="1"/>
            </p:cNvSpPr>
            <p:nvPr/>
          </p:nvSpPr>
          <p:spPr bwMode="auto">
            <a:xfrm>
              <a:off x="249" y="935"/>
              <a:ext cx="788" cy="231"/>
            </a:xfrm>
            <a:prstGeom prst="rect">
              <a:avLst/>
            </a:prstGeom>
            <a:noFill/>
            <a:ln w="9525">
              <a:noFill/>
              <a:miter lim="800000"/>
              <a:headEnd/>
              <a:tailEnd/>
            </a:ln>
          </p:spPr>
          <p:txBody>
            <a:bodyPr>
              <a:spAutoFit/>
            </a:bodyPr>
            <a:lstStyle/>
            <a:p>
              <a:r>
                <a:rPr lang="en-GB" dirty="0"/>
                <a:t>Cupboard </a:t>
              </a:r>
              <a:endParaRPr lang="en-US" dirty="0"/>
            </a:p>
          </p:txBody>
        </p:sp>
        <p:sp>
          <p:nvSpPr>
            <p:cNvPr id="22537" name="Text Box 11"/>
            <p:cNvSpPr txBox="1">
              <a:spLocks noChangeArrowheads="1"/>
            </p:cNvSpPr>
            <p:nvPr/>
          </p:nvSpPr>
          <p:spPr bwMode="auto">
            <a:xfrm>
              <a:off x="476" y="2812"/>
              <a:ext cx="953" cy="231"/>
            </a:xfrm>
            <a:prstGeom prst="rect">
              <a:avLst/>
            </a:prstGeom>
            <a:noFill/>
            <a:ln w="9525">
              <a:noFill/>
              <a:miter lim="800000"/>
              <a:headEnd/>
              <a:tailEnd/>
            </a:ln>
          </p:spPr>
          <p:txBody>
            <a:bodyPr>
              <a:spAutoFit/>
            </a:bodyPr>
            <a:lstStyle/>
            <a:p>
              <a:pPr>
                <a:spcBef>
                  <a:spcPct val="50000"/>
                </a:spcBef>
              </a:pPr>
              <a:r>
                <a:rPr lang="en-GB"/>
                <a:t>Sugar </a:t>
              </a:r>
              <a:endParaRPr lang="en-US"/>
            </a:p>
          </p:txBody>
        </p:sp>
        <p:sp>
          <p:nvSpPr>
            <p:cNvPr id="22538" name="Text Box 12"/>
            <p:cNvSpPr txBox="1">
              <a:spLocks noChangeArrowheads="1"/>
            </p:cNvSpPr>
            <p:nvPr/>
          </p:nvSpPr>
          <p:spPr bwMode="auto">
            <a:xfrm>
              <a:off x="567" y="3674"/>
              <a:ext cx="4218" cy="404"/>
            </a:xfrm>
            <a:prstGeom prst="rect">
              <a:avLst/>
            </a:prstGeom>
            <a:noFill/>
            <a:ln w="9525">
              <a:noFill/>
              <a:miter lim="800000"/>
              <a:headEnd/>
              <a:tailEnd/>
            </a:ln>
          </p:spPr>
          <p:txBody>
            <a:bodyPr>
              <a:spAutoFit/>
            </a:bodyPr>
            <a:lstStyle/>
            <a:p>
              <a:pPr>
                <a:spcBef>
                  <a:spcPct val="50000"/>
                </a:spcBef>
              </a:pPr>
              <a:r>
                <a:rPr lang="en-GB" dirty="0"/>
                <a:t>Radio, Electric light , central heating , gas, TV , water and sewage……………..etc </a:t>
              </a:r>
              <a:endParaRPr lang="en-US" dirty="0"/>
            </a:p>
          </p:txBody>
        </p:sp>
        <p:sp>
          <p:nvSpPr>
            <p:cNvPr id="22539" name="Text Box 13"/>
            <p:cNvSpPr txBox="1">
              <a:spLocks noChangeArrowheads="1"/>
            </p:cNvSpPr>
            <p:nvPr/>
          </p:nvSpPr>
          <p:spPr bwMode="auto">
            <a:xfrm>
              <a:off x="2744" y="952"/>
              <a:ext cx="1315" cy="233"/>
            </a:xfrm>
            <a:prstGeom prst="rect">
              <a:avLst/>
            </a:prstGeom>
            <a:noFill/>
            <a:ln w="9525">
              <a:noFill/>
              <a:miter lim="800000"/>
              <a:headEnd/>
              <a:tailEnd/>
            </a:ln>
          </p:spPr>
          <p:txBody>
            <a:bodyPr>
              <a:spAutoFit/>
            </a:bodyPr>
            <a:lstStyle/>
            <a:p>
              <a:pPr>
                <a:spcBef>
                  <a:spcPct val="50000"/>
                </a:spcBef>
              </a:pPr>
              <a:r>
                <a:rPr lang="en-GB" dirty="0" smtClean="0"/>
                <a:t>Supermarket  </a:t>
              </a:r>
              <a:endParaRPr lang="en-US" dirty="0"/>
            </a:p>
          </p:txBody>
        </p:sp>
        <p:sp>
          <p:nvSpPr>
            <p:cNvPr id="22540" name="Text Box 14"/>
            <p:cNvSpPr txBox="1">
              <a:spLocks noChangeArrowheads="1"/>
            </p:cNvSpPr>
            <p:nvPr/>
          </p:nvSpPr>
          <p:spPr bwMode="auto">
            <a:xfrm>
              <a:off x="1837" y="1661"/>
              <a:ext cx="1452" cy="231"/>
            </a:xfrm>
            <a:prstGeom prst="rect">
              <a:avLst/>
            </a:prstGeom>
            <a:noFill/>
            <a:ln w="9525">
              <a:noFill/>
              <a:miter lim="800000"/>
              <a:headEnd/>
              <a:tailEnd/>
            </a:ln>
          </p:spPr>
          <p:txBody>
            <a:bodyPr>
              <a:spAutoFit/>
            </a:bodyPr>
            <a:lstStyle/>
            <a:p>
              <a:pPr>
                <a:spcBef>
                  <a:spcPct val="50000"/>
                </a:spcBef>
              </a:pPr>
              <a:r>
                <a:rPr lang="en-GB" dirty="0"/>
                <a:t>Petrol</a:t>
              </a:r>
              <a:endParaRPr lang="en-US" dirty="0"/>
            </a:p>
          </p:txBody>
        </p:sp>
        <p:sp>
          <p:nvSpPr>
            <p:cNvPr id="22541" name="Text Box 15"/>
            <p:cNvSpPr txBox="1">
              <a:spLocks noChangeArrowheads="1"/>
            </p:cNvSpPr>
            <p:nvPr/>
          </p:nvSpPr>
          <p:spPr bwMode="auto">
            <a:xfrm>
              <a:off x="3152" y="754"/>
              <a:ext cx="2132" cy="233"/>
            </a:xfrm>
            <a:prstGeom prst="rect">
              <a:avLst/>
            </a:prstGeom>
            <a:noFill/>
            <a:ln w="9525">
              <a:noFill/>
              <a:miter lim="800000"/>
              <a:headEnd/>
              <a:tailEnd/>
            </a:ln>
          </p:spPr>
          <p:txBody>
            <a:bodyPr wrap="square">
              <a:spAutoFit/>
            </a:bodyPr>
            <a:lstStyle/>
            <a:p>
              <a:pPr>
                <a:spcBef>
                  <a:spcPct val="50000"/>
                </a:spcBef>
              </a:pPr>
              <a:r>
                <a:rPr lang="en-GB" dirty="0" smtClean="0"/>
                <a:t>Supermarket Distribution </a:t>
              </a:r>
              <a:r>
                <a:rPr lang="en-GB" dirty="0"/>
                <a:t>Centre </a:t>
              </a:r>
              <a:endParaRPr lang="en-US" dirty="0"/>
            </a:p>
          </p:txBody>
        </p:sp>
        <p:sp>
          <p:nvSpPr>
            <p:cNvPr id="22542" name="Text Box 16"/>
            <p:cNvSpPr txBox="1">
              <a:spLocks noChangeArrowheads="1"/>
            </p:cNvSpPr>
            <p:nvPr/>
          </p:nvSpPr>
          <p:spPr bwMode="auto">
            <a:xfrm>
              <a:off x="3969" y="1043"/>
              <a:ext cx="1451" cy="404"/>
            </a:xfrm>
            <a:prstGeom prst="rect">
              <a:avLst/>
            </a:prstGeom>
            <a:noFill/>
            <a:ln w="9525">
              <a:noFill/>
              <a:miter lim="800000"/>
              <a:headEnd/>
              <a:tailEnd/>
            </a:ln>
          </p:spPr>
          <p:txBody>
            <a:bodyPr>
              <a:spAutoFit/>
            </a:bodyPr>
            <a:lstStyle/>
            <a:p>
              <a:pPr>
                <a:spcBef>
                  <a:spcPct val="50000"/>
                </a:spcBef>
              </a:pPr>
              <a:r>
                <a:rPr lang="en-GB" dirty="0"/>
                <a:t>Kellogg's Manufacturer </a:t>
              </a:r>
              <a:endParaRPr lang="en-US" dirty="0"/>
            </a:p>
          </p:txBody>
        </p:sp>
        <p:sp>
          <p:nvSpPr>
            <p:cNvPr id="22543" name="Text Box 17"/>
            <p:cNvSpPr txBox="1">
              <a:spLocks noChangeArrowheads="1"/>
            </p:cNvSpPr>
            <p:nvPr/>
          </p:nvSpPr>
          <p:spPr bwMode="auto">
            <a:xfrm>
              <a:off x="3560" y="1542"/>
              <a:ext cx="998" cy="231"/>
            </a:xfrm>
            <a:prstGeom prst="rect">
              <a:avLst/>
            </a:prstGeom>
            <a:noFill/>
            <a:ln w="9525">
              <a:noFill/>
              <a:miter lim="800000"/>
              <a:headEnd/>
              <a:tailEnd/>
            </a:ln>
          </p:spPr>
          <p:txBody>
            <a:bodyPr>
              <a:spAutoFit/>
            </a:bodyPr>
            <a:lstStyle/>
            <a:p>
              <a:pPr>
                <a:spcBef>
                  <a:spcPct val="50000"/>
                </a:spcBef>
              </a:pPr>
              <a:r>
                <a:rPr lang="en-GB"/>
                <a:t>Port </a:t>
              </a:r>
              <a:endParaRPr lang="en-US"/>
            </a:p>
          </p:txBody>
        </p:sp>
        <p:sp>
          <p:nvSpPr>
            <p:cNvPr id="22544" name="Text Box 18"/>
            <p:cNvSpPr txBox="1">
              <a:spLocks noChangeArrowheads="1"/>
            </p:cNvSpPr>
            <p:nvPr/>
          </p:nvSpPr>
          <p:spPr bwMode="auto">
            <a:xfrm>
              <a:off x="4059" y="1587"/>
              <a:ext cx="635" cy="231"/>
            </a:xfrm>
            <a:prstGeom prst="rect">
              <a:avLst/>
            </a:prstGeom>
            <a:noFill/>
            <a:ln w="9525">
              <a:noFill/>
              <a:miter lim="800000"/>
              <a:headEnd/>
              <a:tailEnd/>
            </a:ln>
          </p:spPr>
          <p:txBody>
            <a:bodyPr>
              <a:spAutoFit/>
            </a:bodyPr>
            <a:lstStyle/>
            <a:p>
              <a:pPr>
                <a:spcBef>
                  <a:spcPct val="50000"/>
                </a:spcBef>
              </a:pPr>
              <a:r>
                <a:rPr lang="en-GB"/>
                <a:t>Ship </a:t>
              </a:r>
              <a:endParaRPr lang="en-US"/>
            </a:p>
          </p:txBody>
        </p:sp>
        <p:sp>
          <p:nvSpPr>
            <p:cNvPr id="22545" name="Text Box 19"/>
            <p:cNvSpPr txBox="1">
              <a:spLocks noChangeArrowheads="1"/>
            </p:cNvSpPr>
            <p:nvPr/>
          </p:nvSpPr>
          <p:spPr bwMode="auto">
            <a:xfrm>
              <a:off x="4513" y="1587"/>
              <a:ext cx="454" cy="231"/>
            </a:xfrm>
            <a:prstGeom prst="rect">
              <a:avLst/>
            </a:prstGeom>
            <a:noFill/>
            <a:ln w="9525">
              <a:noFill/>
              <a:miter lim="800000"/>
              <a:headEnd/>
              <a:tailEnd/>
            </a:ln>
          </p:spPr>
          <p:txBody>
            <a:bodyPr>
              <a:spAutoFit/>
            </a:bodyPr>
            <a:lstStyle/>
            <a:p>
              <a:pPr>
                <a:spcBef>
                  <a:spcPct val="50000"/>
                </a:spcBef>
              </a:pPr>
              <a:r>
                <a:rPr lang="en-GB"/>
                <a:t>Port </a:t>
              </a:r>
              <a:endParaRPr lang="en-US"/>
            </a:p>
          </p:txBody>
        </p:sp>
        <p:sp>
          <p:nvSpPr>
            <p:cNvPr id="22546" name="Text Box 20"/>
            <p:cNvSpPr txBox="1">
              <a:spLocks noChangeArrowheads="1"/>
            </p:cNvSpPr>
            <p:nvPr/>
          </p:nvSpPr>
          <p:spPr bwMode="auto">
            <a:xfrm>
              <a:off x="3379" y="1842"/>
              <a:ext cx="1179" cy="231"/>
            </a:xfrm>
            <a:prstGeom prst="rect">
              <a:avLst/>
            </a:prstGeom>
            <a:noFill/>
            <a:ln w="9525">
              <a:noFill/>
              <a:miter lim="800000"/>
              <a:headEnd/>
              <a:tailEnd/>
            </a:ln>
          </p:spPr>
          <p:txBody>
            <a:bodyPr>
              <a:spAutoFit/>
            </a:bodyPr>
            <a:lstStyle/>
            <a:p>
              <a:pPr>
                <a:spcBef>
                  <a:spcPct val="50000"/>
                </a:spcBef>
              </a:pPr>
              <a:r>
                <a:rPr lang="en-GB" dirty="0"/>
                <a:t>Truck </a:t>
              </a:r>
              <a:endParaRPr lang="en-US" dirty="0"/>
            </a:p>
          </p:txBody>
        </p:sp>
        <p:sp>
          <p:nvSpPr>
            <p:cNvPr id="22547" name="Text Box 21"/>
            <p:cNvSpPr txBox="1">
              <a:spLocks noChangeArrowheads="1"/>
            </p:cNvSpPr>
            <p:nvPr/>
          </p:nvSpPr>
          <p:spPr bwMode="auto">
            <a:xfrm>
              <a:off x="2562" y="391"/>
              <a:ext cx="680" cy="231"/>
            </a:xfrm>
            <a:prstGeom prst="rect">
              <a:avLst/>
            </a:prstGeom>
            <a:noFill/>
            <a:ln w="9525">
              <a:noFill/>
              <a:miter lim="800000"/>
              <a:headEnd/>
              <a:tailEnd/>
            </a:ln>
          </p:spPr>
          <p:txBody>
            <a:bodyPr>
              <a:spAutoFit/>
            </a:bodyPr>
            <a:lstStyle/>
            <a:p>
              <a:pPr>
                <a:spcBef>
                  <a:spcPct val="50000"/>
                </a:spcBef>
              </a:pPr>
              <a:r>
                <a:rPr lang="en-GB" dirty="0"/>
                <a:t>Truck </a:t>
              </a:r>
              <a:endParaRPr lang="en-US" dirty="0"/>
            </a:p>
          </p:txBody>
        </p:sp>
        <p:sp>
          <p:nvSpPr>
            <p:cNvPr id="22548" name="Text Box 22"/>
            <p:cNvSpPr txBox="1">
              <a:spLocks noChangeArrowheads="1"/>
            </p:cNvSpPr>
            <p:nvPr/>
          </p:nvSpPr>
          <p:spPr bwMode="auto">
            <a:xfrm>
              <a:off x="2426" y="1570"/>
              <a:ext cx="1043" cy="231"/>
            </a:xfrm>
            <a:prstGeom prst="rect">
              <a:avLst/>
            </a:prstGeom>
            <a:noFill/>
            <a:ln w="9525">
              <a:noFill/>
              <a:miter lim="800000"/>
              <a:headEnd/>
              <a:tailEnd/>
            </a:ln>
          </p:spPr>
          <p:txBody>
            <a:bodyPr>
              <a:spAutoFit/>
            </a:bodyPr>
            <a:lstStyle/>
            <a:p>
              <a:pPr>
                <a:spcBef>
                  <a:spcPct val="50000"/>
                </a:spcBef>
              </a:pPr>
              <a:r>
                <a:rPr lang="en-GB" dirty="0"/>
                <a:t>Road Tanker </a:t>
              </a:r>
              <a:endParaRPr lang="en-US" dirty="0"/>
            </a:p>
          </p:txBody>
        </p:sp>
        <p:sp>
          <p:nvSpPr>
            <p:cNvPr id="22549" name="Text Box 23"/>
            <p:cNvSpPr txBox="1">
              <a:spLocks noChangeArrowheads="1"/>
            </p:cNvSpPr>
            <p:nvPr/>
          </p:nvSpPr>
          <p:spPr bwMode="auto">
            <a:xfrm>
              <a:off x="4604" y="1950"/>
              <a:ext cx="861" cy="231"/>
            </a:xfrm>
            <a:prstGeom prst="rect">
              <a:avLst/>
            </a:prstGeom>
            <a:noFill/>
            <a:ln w="9525">
              <a:noFill/>
              <a:miter lim="800000"/>
              <a:headEnd/>
              <a:tailEnd/>
            </a:ln>
          </p:spPr>
          <p:txBody>
            <a:bodyPr>
              <a:spAutoFit/>
            </a:bodyPr>
            <a:lstStyle/>
            <a:p>
              <a:pPr>
                <a:spcBef>
                  <a:spcPct val="50000"/>
                </a:spcBef>
              </a:pPr>
              <a:r>
                <a:rPr lang="en-GB"/>
                <a:t>Truck </a:t>
              </a:r>
              <a:endParaRPr lang="en-US"/>
            </a:p>
          </p:txBody>
        </p:sp>
        <p:sp>
          <p:nvSpPr>
            <p:cNvPr id="22550" name="Text Box 24"/>
            <p:cNvSpPr txBox="1">
              <a:spLocks noChangeArrowheads="1"/>
            </p:cNvSpPr>
            <p:nvPr/>
          </p:nvSpPr>
          <p:spPr bwMode="auto">
            <a:xfrm>
              <a:off x="4014" y="2177"/>
              <a:ext cx="771" cy="231"/>
            </a:xfrm>
            <a:prstGeom prst="rect">
              <a:avLst/>
            </a:prstGeom>
            <a:noFill/>
            <a:ln w="9525">
              <a:noFill/>
              <a:miter lim="800000"/>
              <a:headEnd/>
              <a:tailEnd/>
            </a:ln>
          </p:spPr>
          <p:txBody>
            <a:bodyPr>
              <a:spAutoFit/>
            </a:bodyPr>
            <a:lstStyle/>
            <a:p>
              <a:pPr>
                <a:spcBef>
                  <a:spcPct val="50000"/>
                </a:spcBef>
              </a:pPr>
              <a:r>
                <a:rPr lang="en-GB"/>
                <a:t>Mill </a:t>
              </a:r>
              <a:endParaRPr lang="en-US"/>
            </a:p>
          </p:txBody>
        </p:sp>
        <p:sp>
          <p:nvSpPr>
            <p:cNvPr id="22551" name="Text Box 25"/>
            <p:cNvSpPr txBox="1">
              <a:spLocks noChangeArrowheads="1"/>
            </p:cNvSpPr>
            <p:nvPr/>
          </p:nvSpPr>
          <p:spPr bwMode="auto">
            <a:xfrm>
              <a:off x="4513" y="2313"/>
              <a:ext cx="590" cy="231"/>
            </a:xfrm>
            <a:prstGeom prst="rect">
              <a:avLst/>
            </a:prstGeom>
            <a:noFill/>
            <a:ln w="9525">
              <a:noFill/>
              <a:miter lim="800000"/>
              <a:headEnd/>
              <a:tailEnd/>
            </a:ln>
          </p:spPr>
          <p:txBody>
            <a:bodyPr>
              <a:spAutoFit/>
            </a:bodyPr>
            <a:lstStyle/>
            <a:p>
              <a:pPr>
                <a:spcBef>
                  <a:spcPct val="50000"/>
                </a:spcBef>
              </a:pPr>
              <a:r>
                <a:rPr lang="en-GB"/>
                <a:t>Truck </a:t>
              </a:r>
              <a:endParaRPr lang="en-US"/>
            </a:p>
          </p:txBody>
        </p:sp>
        <p:sp>
          <p:nvSpPr>
            <p:cNvPr id="22552" name="Text Box 26"/>
            <p:cNvSpPr txBox="1">
              <a:spLocks noChangeArrowheads="1"/>
            </p:cNvSpPr>
            <p:nvPr/>
          </p:nvSpPr>
          <p:spPr bwMode="auto">
            <a:xfrm>
              <a:off x="3515" y="2358"/>
              <a:ext cx="817" cy="231"/>
            </a:xfrm>
            <a:prstGeom prst="rect">
              <a:avLst/>
            </a:prstGeom>
            <a:noFill/>
            <a:ln w="9525">
              <a:noFill/>
              <a:miter lim="800000"/>
              <a:headEnd/>
              <a:tailEnd/>
            </a:ln>
          </p:spPr>
          <p:txBody>
            <a:bodyPr>
              <a:spAutoFit/>
            </a:bodyPr>
            <a:lstStyle/>
            <a:p>
              <a:pPr>
                <a:spcBef>
                  <a:spcPct val="50000"/>
                </a:spcBef>
              </a:pPr>
              <a:r>
                <a:rPr lang="en-GB"/>
                <a:t>Farm </a:t>
              </a:r>
              <a:endParaRPr lang="en-US"/>
            </a:p>
          </p:txBody>
        </p:sp>
        <p:sp>
          <p:nvSpPr>
            <p:cNvPr id="22553" name="Text Box 27"/>
            <p:cNvSpPr txBox="1">
              <a:spLocks noChangeArrowheads="1"/>
            </p:cNvSpPr>
            <p:nvPr/>
          </p:nvSpPr>
          <p:spPr bwMode="auto">
            <a:xfrm>
              <a:off x="3696" y="2704"/>
              <a:ext cx="1315" cy="233"/>
            </a:xfrm>
            <a:prstGeom prst="rect">
              <a:avLst/>
            </a:prstGeom>
            <a:noFill/>
            <a:ln w="9525">
              <a:noFill/>
              <a:miter lim="800000"/>
              <a:headEnd/>
              <a:tailEnd/>
            </a:ln>
          </p:spPr>
          <p:txBody>
            <a:bodyPr wrap="square">
              <a:spAutoFit/>
            </a:bodyPr>
            <a:lstStyle/>
            <a:p>
              <a:pPr>
                <a:spcBef>
                  <a:spcPct val="50000"/>
                </a:spcBef>
              </a:pPr>
              <a:r>
                <a:rPr lang="en-GB" dirty="0" smtClean="0"/>
                <a:t>Combine Harvester</a:t>
              </a:r>
              <a:endParaRPr lang="en-US" dirty="0"/>
            </a:p>
          </p:txBody>
        </p:sp>
        <p:sp>
          <p:nvSpPr>
            <p:cNvPr id="22554" name="Text Box 28"/>
            <p:cNvSpPr txBox="1">
              <a:spLocks noChangeArrowheads="1"/>
            </p:cNvSpPr>
            <p:nvPr/>
          </p:nvSpPr>
          <p:spPr bwMode="auto">
            <a:xfrm>
              <a:off x="3696" y="2976"/>
              <a:ext cx="1632" cy="404"/>
            </a:xfrm>
            <a:prstGeom prst="rect">
              <a:avLst/>
            </a:prstGeom>
            <a:noFill/>
            <a:ln w="9525">
              <a:noFill/>
              <a:miter lim="800000"/>
              <a:headEnd/>
              <a:tailEnd/>
            </a:ln>
          </p:spPr>
          <p:txBody>
            <a:bodyPr>
              <a:spAutoFit/>
            </a:bodyPr>
            <a:lstStyle/>
            <a:p>
              <a:pPr>
                <a:spcBef>
                  <a:spcPct val="50000"/>
                </a:spcBef>
              </a:pPr>
              <a:r>
                <a:rPr lang="en-GB" dirty="0"/>
                <a:t>Manufacturer of Harvester etc …..</a:t>
              </a:r>
              <a:endParaRPr lang="en-US" dirty="0"/>
            </a:p>
          </p:txBody>
        </p:sp>
        <p:sp>
          <p:nvSpPr>
            <p:cNvPr id="22555" name="Text Box 29"/>
            <p:cNvSpPr txBox="1">
              <a:spLocks noChangeArrowheads="1"/>
            </p:cNvSpPr>
            <p:nvPr/>
          </p:nvSpPr>
          <p:spPr bwMode="auto">
            <a:xfrm>
              <a:off x="2200" y="1979"/>
              <a:ext cx="816" cy="231"/>
            </a:xfrm>
            <a:prstGeom prst="rect">
              <a:avLst/>
            </a:prstGeom>
            <a:noFill/>
            <a:ln w="9525">
              <a:noFill/>
              <a:miter lim="800000"/>
              <a:headEnd/>
              <a:tailEnd/>
            </a:ln>
          </p:spPr>
          <p:txBody>
            <a:bodyPr>
              <a:spAutoFit/>
            </a:bodyPr>
            <a:lstStyle/>
            <a:p>
              <a:pPr>
                <a:spcBef>
                  <a:spcPct val="50000"/>
                </a:spcBef>
              </a:pPr>
              <a:r>
                <a:rPr lang="en-GB" dirty="0"/>
                <a:t>Pipeline</a:t>
              </a:r>
              <a:endParaRPr lang="en-US" dirty="0"/>
            </a:p>
          </p:txBody>
        </p:sp>
        <p:sp>
          <p:nvSpPr>
            <p:cNvPr id="22556" name="Text Box 30"/>
            <p:cNvSpPr txBox="1">
              <a:spLocks noChangeArrowheads="1"/>
            </p:cNvSpPr>
            <p:nvPr/>
          </p:nvSpPr>
          <p:spPr bwMode="auto">
            <a:xfrm>
              <a:off x="1927" y="2251"/>
              <a:ext cx="692" cy="231"/>
            </a:xfrm>
            <a:prstGeom prst="rect">
              <a:avLst/>
            </a:prstGeom>
            <a:noFill/>
            <a:ln w="9525">
              <a:noFill/>
              <a:miter lim="800000"/>
              <a:headEnd/>
              <a:tailEnd/>
            </a:ln>
          </p:spPr>
          <p:txBody>
            <a:bodyPr wrap="none">
              <a:spAutoFit/>
            </a:bodyPr>
            <a:lstStyle/>
            <a:p>
              <a:r>
                <a:rPr lang="en-GB" dirty="0"/>
                <a:t>Refinery </a:t>
              </a:r>
              <a:endParaRPr lang="en-US" dirty="0"/>
            </a:p>
          </p:txBody>
        </p:sp>
        <p:sp>
          <p:nvSpPr>
            <p:cNvPr id="22558" name="Text Box 32"/>
            <p:cNvSpPr txBox="1">
              <a:spLocks noChangeArrowheads="1"/>
            </p:cNvSpPr>
            <p:nvPr/>
          </p:nvSpPr>
          <p:spPr bwMode="auto">
            <a:xfrm>
              <a:off x="2018" y="2857"/>
              <a:ext cx="1134" cy="231"/>
            </a:xfrm>
            <a:prstGeom prst="rect">
              <a:avLst/>
            </a:prstGeom>
            <a:noFill/>
            <a:ln w="9525">
              <a:noFill/>
              <a:miter lim="800000"/>
              <a:headEnd/>
              <a:tailEnd/>
            </a:ln>
          </p:spPr>
          <p:txBody>
            <a:bodyPr>
              <a:spAutoFit/>
            </a:bodyPr>
            <a:lstStyle/>
            <a:p>
              <a:pPr>
                <a:spcBef>
                  <a:spcPct val="50000"/>
                </a:spcBef>
              </a:pPr>
              <a:r>
                <a:rPr lang="en-GB"/>
                <a:t>Ocean Tanker </a:t>
              </a:r>
              <a:endParaRPr lang="en-US"/>
            </a:p>
          </p:txBody>
        </p:sp>
        <p:sp>
          <p:nvSpPr>
            <p:cNvPr id="22559" name="Text Box 33"/>
            <p:cNvSpPr txBox="1">
              <a:spLocks noChangeArrowheads="1"/>
            </p:cNvSpPr>
            <p:nvPr/>
          </p:nvSpPr>
          <p:spPr bwMode="auto">
            <a:xfrm>
              <a:off x="2245" y="3130"/>
              <a:ext cx="1043" cy="231"/>
            </a:xfrm>
            <a:prstGeom prst="rect">
              <a:avLst/>
            </a:prstGeom>
            <a:noFill/>
            <a:ln w="9525">
              <a:noFill/>
              <a:miter lim="800000"/>
              <a:headEnd/>
              <a:tailEnd/>
            </a:ln>
          </p:spPr>
          <p:txBody>
            <a:bodyPr>
              <a:spAutoFit/>
            </a:bodyPr>
            <a:lstStyle/>
            <a:p>
              <a:pPr>
                <a:spcBef>
                  <a:spcPct val="50000"/>
                </a:spcBef>
              </a:pPr>
              <a:r>
                <a:rPr lang="en-GB"/>
                <a:t>Port </a:t>
              </a:r>
              <a:endParaRPr lang="en-US"/>
            </a:p>
          </p:txBody>
        </p:sp>
        <p:sp>
          <p:nvSpPr>
            <p:cNvPr id="22560" name="Text Box 34"/>
            <p:cNvSpPr txBox="1">
              <a:spLocks noChangeArrowheads="1"/>
            </p:cNvSpPr>
            <p:nvPr/>
          </p:nvSpPr>
          <p:spPr bwMode="auto">
            <a:xfrm>
              <a:off x="2245" y="2568"/>
              <a:ext cx="590" cy="231"/>
            </a:xfrm>
            <a:prstGeom prst="rect">
              <a:avLst/>
            </a:prstGeom>
            <a:noFill/>
            <a:ln w="9525">
              <a:noFill/>
              <a:miter lim="800000"/>
              <a:headEnd/>
              <a:tailEnd/>
            </a:ln>
          </p:spPr>
          <p:txBody>
            <a:bodyPr>
              <a:spAutoFit/>
            </a:bodyPr>
            <a:lstStyle/>
            <a:p>
              <a:pPr>
                <a:spcBef>
                  <a:spcPct val="50000"/>
                </a:spcBef>
              </a:pPr>
              <a:r>
                <a:rPr lang="en-GB" dirty="0"/>
                <a:t>Port </a:t>
              </a:r>
              <a:endParaRPr lang="en-US" dirty="0"/>
            </a:p>
          </p:txBody>
        </p:sp>
        <p:sp>
          <p:nvSpPr>
            <p:cNvPr id="22561" name="Text Box 35"/>
            <p:cNvSpPr txBox="1">
              <a:spLocks noChangeArrowheads="1"/>
            </p:cNvSpPr>
            <p:nvPr/>
          </p:nvSpPr>
          <p:spPr bwMode="auto">
            <a:xfrm>
              <a:off x="2880" y="3158"/>
              <a:ext cx="862" cy="231"/>
            </a:xfrm>
            <a:prstGeom prst="rect">
              <a:avLst/>
            </a:prstGeom>
            <a:noFill/>
            <a:ln w="9525">
              <a:noFill/>
              <a:miter lim="800000"/>
              <a:headEnd/>
              <a:tailEnd/>
            </a:ln>
          </p:spPr>
          <p:txBody>
            <a:bodyPr>
              <a:spAutoFit/>
            </a:bodyPr>
            <a:lstStyle/>
            <a:p>
              <a:pPr>
                <a:spcBef>
                  <a:spcPct val="50000"/>
                </a:spcBef>
              </a:pPr>
              <a:r>
                <a:rPr lang="en-GB" dirty="0"/>
                <a:t>Pipeline </a:t>
              </a:r>
              <a:endParaRPr lang="en-US" dirty="0"/>
            </a:p>
          </p:txBody>
        </p:sp>
        <p:sp>
          <p:nvSpPr>
            <p:cNvPr id="22562" name="Text Box 36"/>
            <p:cNvSpPr txBox="1">
              <a:spLocks noChangeArrowheads="1"/>
            </p:cNvSpPr>
            <p:nvPr/>
          </p:nvSpPr>
          <p:spPr bwMode="auto">
            <a:xfrm>
              <a:off x="1927" y="3385"/>
              <a:ext cx="998" cy="231"/>
            </a:xfrm>
            <a:prstGeom prst="rect">
              <a:avLst/>
            </a:prstGeom>
            <a:noFill/>
            <a:ln w="9525">
              <a:noFill/>
              <a:miter lim="800000"/>
              <a:headEnd/>
              <a:tailEnd/>
            </a:ln>
          </p:spPr>
          <p:txBody>
            <a:bodyPr>
              <a:spAutoFit/>
            </a:bodyPr>
            <a:lstStyle/>
            <a:p>
              <a:pPr>
                <a:spcBef>
                  <a:spcPct val="50000"/>
                </a:spcBef>
              </a:pPr>
              <a:r>
                <a:rPr lang="en-GB" dirty="0"/>
                <a:t>Oil Field etc </a:t>
              </a:r>
              <a:endParaRPr lang="en-US" dirty="0"/>
            </a:p>
          </p:txBody>
        </p:sp>
        <p:sp>
          <p:nvSpPr>
            <p:cNvPr id="22563" name="Text Box 37"/>
            <p:cNvSpPr txBox="1">
              <a:spLocks noChangeArrowheads="1"/>
            </p:cNvSpPr>
            <p:nvPr/>
          </p:nvSpPr>
          <p:spPr bwMode="auto">
            <a:xfrm>
              <a:off x="1066" y="300"/>
              <a:ext cx="1225" cy="1018"/>
            </a:xfrm>
            <a:prstGeom prst="rect">
              <a:avLst/>
            </a:prstGeom>
            <a:noFill/>
            <a:ln w="9525">
              <a:noFill/>
              <a:miter lim="800000"/>
              <a:headEnd/>
              <a:tailEnd/>
            </a:ln>
          </p:spPr>
          <p:txBody>
            <a:bodyPr wrap="square">
              <a:spAutoFit/>
            </a:bodyPr>
            <a:lstStyle/>
            <a:p>
              <a:pPr>
                <a:spcBef>
                  <a:spcPct val="50000"/>
                </a:spcBef>
              </a:pPr>
              <a:endParaRPr lang="en-GB" dirty="0" smtClean="0"/>
            </a:p>
            <a:p>
              <a:pPr>
                <a:spcBef>
                  <a:spcPct val="50000"/>
                </a:spcBef>
              </a:pPr>
              <a:r>
                <a:rPr lang="en-GB" dirty="0" smtClean="0"/>
                <a:t>Internet               online ordering telephone </a:t>
              </a:r>
              <a:r>
                <a:rPr lang="en-GB" dirty="0"/>
                <a:t>mobile </a:t>
              </a:r>
              <a:r>
                <a:rPr lang="en-GB" dirty="0" smtClean="0"/>
                <a:t>phone </a:t>
              </a:r>
              <a:endParaRPr lang="en-US" dirty="0"/>
            </a:p>
          </p:txBody>
        </p:sp>
        <p:sp>
          <p:nvSpPr>
            <p:cNvPr id="22564" name="Text Box 38"/>
            <p:cNvSpPr txBox="1">
              <a:spLocks noChangeArrowheads="1"/>
            </p:cNvSpPr>
            <p:nvPr/>
          </p:nvSpPr>
          <p:spPr bwMode="auto">
            <a:xfrm>
              <a:off x="3379" y="119"/>
              <a:ext cx="1996" cy="233"/>
            </a:xfrm>
            <a:prstGeom prst="rect">
              <a:avLst/>
            </a:prstGeom>
            <a:noFill/>
            <a:ln w="9525">
              <a:noFill/>
              <a:miter lim="800000"/>
              <a:headEnd/>
              <a:tailEnd/>
            </a:ln>
          </p:spPr>
          <p:txBody>
            <a:bodyPr>
              <a:spAutoFit/>
            </a:bodyPr>
            <a:lstStyle/>
            <a:p>
              <a:pPr algn="ctr">
                <a:spcBef>
                  <a:spcPct val="50000"/>
                </a:spcBef>
              </a:pPr>
              <a:r>
                <a:rPr lang="en-GB" dirty="0"/>
                <a:t>Customs &amp; </a:t>
              </a:r>
              <a:r>
                <a:rPr lang="en-GB" dirty="0" smtClean="0"/>
                <a:t>Excise</a:t>
              </a:r>
              <a:endParaRPr lang="en-US" dirty="0"/>
            </a:p>
          </p:txBody>
        </p:sp>
        <p:sp>
          <p:nvSpPr>
            <p:cNvPr id="22565" name="Oval 39"/>
            <p:cNvSpPr>
              <a:spLocks noChangeArrowheads="1"/>
            </p:cNvSpPr>
            <p:nvPr/>
          </p:nvSpPr>
          <p:spPr bwMode="auto">
            <a:xfrm>
              <a:off x="3016" y="0"/>
              <a:ext cx="2223" cy="663"/>
            </a:xfrm>
            <a:prstGeom prst="ellipse">
              <a:avLst/>
            </a:prstGeom>
            <a:noFill/>
            <a:ln w="9525">
              <a:solidFill>
                <a:schemeClr val="tx1"/>
              </a:solidFill>
              <a:round/>
              <a:headEnd/>
              <a:tailEnd/>
            </a:ln>
          </p:spPr>
          <p:txBody>
            <a:bodyPr wrap="none" anchor="ctr"/>
            <a:lstStyle/>
            <a:p>
              <a:endParaRPr lang="en-US"/>
            </a:p>
          </p:txBody>
        </p:sp>
        <p:sp>
          <p:nvSpPr>
            <p:cNvPr id="22566" name="Oval 40"/>
            <p:cNvSpPr>
              <a:spLocks noChangeArrowheads="1"/>
            </p:cNvSpPr>
            <p:nvPr/>
          </p:nvSpPr>
          <p:spPr bwMode="auto">
            <a:xfrm>
              <a:off x="2608" y="572"/>
              <a:ext cx="2767" cy="1044"/>
            </a:xfrm>
            <a:prstGeom prst="ellipse">
              <a:avLst/>
            </a:prstGeom>
            <a:noFill/>
            <a:ln w="9525">
              <a:solidFill>
                <a:schemeClr val="tx1"/>
              </a:solidFill>
              <a:round/>
              <a:headEnd/>
              <a:tailEnd/>
            </a:ln>
          </p:spPr>
          <p:txBody>
            <a:bodyPr wrap="none" anchor="ctr"/>
            <a:lstStyle/>
            <a:p>
              <a:endParaRPr lang="en-US"/>
            </a:p>
          </p:txBody>
        </p:sp>
        <p:sp>
          <p:nvSpPr>
            <p:cNvPr id="22567" name="Oval 41"/>
            <p:cNvSpPr>
              <a:spLocks noChangeArrowheads="1"/>
            </p:cNvSpPr>
            <p:nvPr/>
          </p:nvSpPr>
          <p:spPr bwMode="auto">
            <a:xfrm>
              <a:off x="1655" y="1253"/>
              <a:ext cx="1679" cy="1905"/>
            </a:xfrm>
            <a:prstGeom prst="ellipse">
              <a:avLst/>
            </a:prstGeom>
            <a:noFill/>
            <a:ln w="9525">
              <a:solidFill>
                <a:schemeClr val="tx1"/>
              </a:solidFill>
              <a:round/>
              <a:headEnd/>
              <a:tailEnd/>
            </a:ln>
          </p:spPr>
          <p:txBody>
            <a:bodyPr wrap="none" anchor="ctr"/>
            <a:lstStyle/>
            <a:p>
              <a:endParaRPr lang="en-US"/>
            </a:p>
          </p:txBody>
        </p:sp>
        <p:sp>
          <p:nvSpPr>
            <p:cNvPr id="22568" name="Oval 42"/>
            <p:cNvSpPr>
              <a:spLocks noChangeArrowheads="1"/>
            </p:cNvSpPr>
            <p:nvPr/>
          </p:nvSpPr>
          <p:spPr bwMode="auto">
            <a:xfrm>
              <a:off x="3288" y="1253"/>
              <a:ext cx="1769" cy="2495"/>
            </a:xfrm>
            <a:prstGeom prst="ellipse">
              <a:avLst/>
            </a:prstGeom>
            <a:noFill/>
            <a:ln w="9525">
              <a:solidFill>
                <a:schemeClr val="tx1"/>
              </a:solidFill>
              <a:round/>
              <a:headEnd/>
              <a:tailEnd/>
            </a:ln>
          </p:spPr>
          <p:txBody>
            <a:bodyPr wrap="none" anchor="ctr"/>
            <a:lstStyle/>
            <a:p>
              <a:endParaRPr lang="en-US"/>
            </a:p>
          </p:txBody>
        </p:sp>
        <p:sp>
          <p:nvSpPr>
            <p:cNvPr id="22569" name="Oval 43"/>
            <p:cNvSpPr>
              <a:spLocks noChangeArrowheads="1"/>
            </p:cNvSpPr>
            <p:nvPr/>
          </p:nvSpPr>
          <p:spPr bwMode="auto">
            <a:xfrm>
              <a:off x="2336" y="119"/>
              <a:ext cx="816" cy="771"/>
            </a:xfrm>
            <a:prstGeom prst="ellipse">
              <a:avLst/>
            </a:prstGeom>
            <a:noFill/>
            <a:ln w="9525">
              <a:solidFill>
                <a:schemeClr val="tx1"/>
              </a:solidFill>
              <a:round/>
              <a:headEnd/>
              <a:tailEnd/>
            </a:ln>
          </p:spPr>
          <p:txBody>
            <a:bodyPr wrap="none" anchor="ctr"/>
            <a:lstStyle/>
            <a:p>
              <a:endParaRPr lang="en-US"/>
            </a:p>
          </p:txBody>
        </p:sp>
        <p:sp>
          <p:nvSpPr>
            <p:cNvPr id="22570" name="Oval 44"/>
            <p:cNvSpPr>
              <a:spLocks noChangeArrowheads="1"/>
            </p:cNvSpPr>
            <p:nvPr/>
          </p:nvSpPr>
          <p:spPr bwMode="auto">
            <a:xfrm>
              <a:off x="1882" y="845"/>
              <a:ext cx="1089" cy="590"/>
            </a:xfrm>
            <a:prstGeom prst="ellipse">
              <a:avLst/>
            </a:prstGeom>
            <a:noFill/>
            <a:ln w="9525">
              <a:solidFill>
                <a:schemeClr val="tx1"/>
              </a:solidFill>
              <a:round/>
              <a:headEnd/>
              <a:tailEnd/>
            </a:ln>
          </p:spPr>
          <p:txBody>
            <a:bodyPr wrap="none" anchor="ctr"/>
            <a:lstStyle/>
            <a:p>
              <a:endParaRPr lang="en-US"/>
            </a:p>
          </p:txBody>
        </p:sp>
        <p:sp>
          <p:nvSpPr>
            <p:cNvPr id="22571" name="Oval 45"/>
            <p:cNvSpPr>
              <a:spLocks noChangeArrowheads="1"/>
            </p:cNvSpPr>
            <p:nvPr/>
          </p:nvSpPr>
          <p:spPr bwMode="auto">
            <a:xfrm>
              <a:off x="1066" y="164"/>
              <a:ext cx="1134" cy="1497"/>
            </a:xfrm>
            <a:prstGeom prst="ellipse">
              <a:avLst/>
            </a:prstGeom>
            <a:noFill/>
            <a:ln w="9525">
              <a:solidFill>
                <a:schemeClr val="tx1"/>
              </a:solidFill>
              <a:round/>
              <a:headEnd/>
              <a:tailEnd/>
            </a:ln>
          </p:spPr>
          <p:txBody>
            <a:bodyPr wrap="none" anchor="ctr"/>
            <a:lstStyle/>
            <a:p>
              <a:endParaRPr lang="en-US"/>
            </a:p>
          </p:txBody>
        </p:sp>
        <p:sp>
          <p:nvSpPr>
            <p:cNvPr id="22572" name="Oval 46"/>
            <p:cNvSpPr>
              <a:spLocks noChangeArrowheads="1"/>
            </p:cNvSpPr>
            <p:nvPr/>
          </p:nvSpPr>
          <p:spPr bwMode="auto">
            <a:xfrm>
              <a:off x="1383" y="2523"/>
              <a:ext cx="2177" cy="1134"/>
            </a:xfrm>
            <a:prstGeom prst="ellipse">
              <a:avLst/>
            </a:prstGeom>
            <a:noFill/>
            <a:ln w="9525">
              <a:solidFill>
                <a:schemeClr val="tx1"/>
              </a:solidFill>
              <a:round/>
              <a:headEnd/>
              <a:tailEnd/>
            </a:ln>
          </p:spPr>
          <p:txBody>
            <a:bodyPr wrap="none" anchor="ctr"/>
            <a:lstStyle/>
            <a:p>
              <a:endParaRPr lang="en-US"/>
            </a:p>
          </p:txBody>
        </p:sp>
        <p:sp>
          <p:nvSpPr>
            <p:cNvPr id="22573" name="Oval 47"/>
            <p:cNvSpPr>
              <a:spLocks noChangeArrowheads="1"/>
            </p:cNvSpPr>
            <p:nvPr/>
          </p:nvSpPr>
          <p:spPr bwMode="auto">
            <a:xfrm>
              <a:off x="249" y="1434"/>
              <a:ext cx="862" cy="1951"/>
            </a:xfrm>
            <a:prstGeom prst="ellipse">
              <a:avLst/>
            </a:prstGeom>
            <a:noFill/>
            <a:ln w="9525">
              <a:solidFill>
                <a:schemeClr val="tx1"/>
              </a:solidFill>
              <a:round/>
              <a:headEnd/>
              <a:tailEnd/>
            </a:ln>
          </p:spPr>
          <p:txBody>
            <a:bodyPr wrap="none" anchor="ctr"/>
            <a:lstStyle/>
            <a:p>
              <a:endParaRPr lang="en-US"/>
            </a:p>
          </p:txBody>
        </p:sp>
        <p:sp>
          <p:nvSpPr>
            <p:cNvPr id="22574" name="Oval 48"/>
            <p:cNvSpPr>
              <a:spLocks noChangeArrowheads="1"/>
            </p:cNvSpPr>
            <p:nvPr/>
          </p:nvSpPr>
          <p:spPr bwMode="auto">
            <a:xfrm>
              <a:off x="0" y="3612"/>
              <a:ext cx="4558" cy="498"/>
            </a:xfrm>
            <a:prstGeom prst="ellipse">
              <a:avLst/>
            </a:prstGeom>
            <a:noFill/>
            <a:ln w="9525">
              <a:solidFill>
                <a:schemeClr val="tx1"/>
              </a:solidFill>
              <a:round/>
              <a:headEnd/>
              <a:tailEnd/>
            </a:ln>
          </p:spPr>
          <p:txBody>
            <a:bodyPr wrap="none" anchor="ctr"/>
            <a:lstStyle/>
            <a:p>
              <a:endParaRPr lang="en-US"/>
            </a:p>
          </p:txBody>
        </p:sp>
        <p:sp>
          <p:nvSpPr>
            <p:cNvPr id="22575" name="Text Box 49"/>
            <p:cNvSpPr txBox="1">
              <a:spLocks noChangeArrowheads="1"/>
            </p:cNvSpPr>
            <p:nvPr/>
          </p:nvSpPr>
          <p:spPr bwMode="auto">
            <a:xfrm>
              <a:off x="1111" y="1933"/>
              <a:ext cx="771" cy="231"/>
            </a:xfrm>
            <a:prstGeom prst="rect">
              <a:avLst/>
            </a:prstGeom>
            <a:noFill/>
            <a:ln w="9525">
              <a:noFill/>
              <a:miter lim="800000"/>
              <a:headEnd/>
              <a:tailEnd/>
            </a:ln>
          </p:spPr>
          <p:txBody>
            <a:bodyPr>
              <a:spAutoFit/>
            </a:bodyPr>
            <a:lstStyle/>
            <a:p>
              <a:pPr>
                <a:spcBef>
                  <a:spcPct val="50000"/>
                </a:spcBef>
              </a:pPr>
              <a:r>
                <a:rPr lang="en-GB" b="1" dirty="0"/>
                <a:t>Money </a:t>
              </a:r>
              <a:endParaRPr lang="en-US" b="1" dirty="0"/>
            </a:p>
          </p:txBody>
        </p:sp>
        <p:sp>
          <p:nvSpPr>
            <p:cNvPr id="22576" name="Oval 50"/>
            <p:cNvSpPr>
              <a:spLocks noChangeArrowheads="1"/>
            </p:cNvSpPr>
            <p:nvPr/>
          </p:nvSpPr>
          <p:spPr bwMode="auto">
            <a:xfrm>
              <a:off x="0" y="119"/>
              <a:ext cx="5465" cy="4082"/>
            </a:xfrm>
            <a:prstGeom prst="ellipse">
              <a:avLst/>
            </a:prstGeom>
            <a:noFill/>
            <a:ln w="9525">
              <a:solidFill>
                <a:schemeClr val="tx1"/>
              </a:solidFill>
              <a:round/>
              <a:headEnd/>
              <a:tailEnd/>
            </a:ln>
          </p:spPr>
          <p:txBody>
            <a:bodyPr wrap="none" anchor="ctr"/>
            <a:lstStyle/>
            <a:p>
              <a:endParaRPr lang="en-US"/>
            </a:p>
          </p:txBody>
        </p:sp>
      </p:grpSp>
      <p:pic>
        <p:nvPicPr>
          <p:cNvPr id="22580" name="Picture 52" descr="Corn-Flakes-Corn-Flake-pa-004">
            <a:hlinkClick r:id="rId3"/>
          </p:cNvPr>
          <p:cNvPicPr>
            <a:picLocks noChangeAspect="1" noChangeArrowheads="1"/>
          </p:cNvPicPr>
          <p:nvPr/>
        </p:nvPicPr>
        <p:blipFill>
          <a:blip r:embed="rId4" cstate="print"/>
          <a:srcRect/>
          <a:stretch>
            <a:fillRect/>
          </a:stretch>
        </p:blipFill>
        <p:spPr bwMode="auto">
          <a:xfrm>
            <a:off x="611188" y="188913"/>
            <a:ext cx="866775" cy="1268412"/>
          </a:xfrm>
          <a:prstGeom prst="rect">
            <a:avLst/>
          </a:prstGeom>
          <a:noFill/>
        </p:spPr>
      </p:pic>
      <p:pic>
        <p:nvPicPr>
          <p:cNvPr id="22582" name="Picture 54" descr="milk_carton-743576">
            <a:hlinkClick r:id="rId5"/>
          </p:cNvPr>
          <p:cNvPicPr>
            <a:picLocks noChangeAspect="1" noChangeArrowheads="1"/>
          </p:cNvPicPr>
          <p:nvPr/>
        </p:nvPicPr>
        <p:blipFill>
          <a:blip r:embed="rId6" cstate="print"/>
          <a:srcRect/>
          <a:stretch>
            <a:fillRect/>
          </a:stretch>
        </p:blipFill>
        <p:spPr bwMode="auto">
          <a:xfrm>
            <a:off x="684213" y="1844675"/>
            <a:ext cx="723900" cy="1228725"/>
          </a:xfrm>
          <a:prstGeom prst="rect">
            <a:avLst/>
          </a:prstGeom>
          <a:noFill/>
        </p:spPr>
      </p:pic>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87" y="476672"/>
            <a:ext cx="8229600" cy="1143000"/>
          </a:xfrm>
        </p:spPr>
        <p:txBody>
          <a:bodyPr>
            <a:normAutofit/>
          </a:bodyPr>
          <a:lstStyle/>
          <a:p>
            <a:r>
              <a:rPr lang="en-US" sz="2800" dirty="0" smtClean="0"/>
              <a:t>Working with Logistics Service Providers:  </a:t>
            </a:r>
            <a:br>
              <a:rPr lang="en-US" sz="2800" dirty="0" smtClean="0"/>
            </a:br>
            <a:r>
              <a:rPr lang="en-US" sz="2400" dirty="0" smtClean="0"/>
              <a:t>an example of  </a:t>
            </a:r>
            <a:r>
              <a:rPr lang="en-US" sz="2400" b="1" dirty="0" smtClean="0"/>
              <a:t>Strategic Collaboration</a:t>
            </a:r>
            <a:endParaRPr lang="en-US" sz="2400" b="1" dirty="0"/>
          </a:p>
        </p:txBody>
      </p:sp>
      <p:sp>
        <p:nvSpPr>
          <p:cNvPr id="3" name="Content Placeholder 2"/>
          <p:cNvSpPr>
            <a:spLocks noGrp="1"/>
          </p:cNvSpPr>
          <p:nvPr>
            <p:ph idx="1"/>
          </p:nvPr>
        </p:nvSpPr>
        <p:spPr>
          <a:xfrm>
            <a:off x="685800" y="1981200"/>
            <a:ext cx="7774632" cy="4114800"/>
          </a:xfrm>
        </p:spPr>
        <p:txBody>
          <a:bodyPr>
            <a:normAutofit/>
          </a:bodyPr>
          <a:lstStyle/>
          <a:p>
            <a:r>
              <a:rPr lang="en-US" sz="2000" dirty="0" smtClean="0">
                <a:hlinkClick r:id="rId3"/>
              </a:rPr>
              <a:t>Penske - Ford Network Integrator Concept</a:t>
            </a:r>
            <a:endParaRPr lang="en-US" sz="2000" dirty="0" smtClean="0"/>
          </a:p>
          <a:p>
            <a:r>
              <a:rPr lang="en-US" sz="2000" dirty="0" smtClean="0"/>
              <a:t>Winners of the European Logistics Excellence Award 2012</a:t>
            </a:r>
          </a:p>
        </p:txBody>
      </p:sp>
      <p:pic>
        <p:nvPicPr>
          <p:cNvPr id="4" name="Picture 3"/>
          <p:cNvPicPr>
            <a:picLocks noChangeAspect="1"/>
          </p:cNvPicPr>
          <p:nvPr/>
        </p:nvPicPr>
        <p:blipFill rotWithShape="1">
          <a:blip r:embed="rId4"/>
          <a:srcRect l="8784" t="6697" r="13056" b="8095"/>
          <a:stretch/>
        </p:blipFill>
        <p:spPr>
          <a:xfrm>
            <a:off x="2915816" y="3212976"/>
            <a:ext cx="3235743" cy="2645688"/>
          </a:xfrm>
          <a:prstGeom prst="rect">
            <a:avLst/>
          </a:prstGeom>
        </p:spPr>
      </p:pic>
      <p:pic>
        <p:nvPicPr>
          <p:cNvPr id="5" name="Picture 4"/>
          <p:cNvPicPr>
            <a:picLocks noChangeAspect="1"/>
          </p:cNvPicPr>
          <p:nvPr/>
        </p:nvPicPr>
        <p:blipFill rotWithShape="1">
          <a:blip r:embed="rId5"/>
          <a:srcRect l="8764" t="18313" r="8392" b="17635"/>
          <a:stretch/>
        </p:blipFill>
        <p:spPr>
          <a:xfrm>
            <a:off x="683568" y="3974273"/>
            <a:ext cx="1970424" cy="743231"/>
          </a:xfrm>
          <a:prstGeom prst="rect">
            <a:avLst/>
          </a:prstGeom>
        </p:spPr>
      </p:pic>
      <p:pic>
        <p:nvPicPr>
          <p:cNvPr id="6" name="Picture 5"/>
          <p:cNvPicPr>
            <a:picLocks noChangeAspect="1"/>
          </p:cNvPicPr>
          <p:nvPr/>
        </p:nvPicPr>
        <p:blipFill rotWithShape="1">
          <a:blip r:embed="rId6"/>
          <a:srcRect t="19504" b="19000"/>
          <a:stretch/>
        </p:blipFill>
        <p:spPr>
          <a:xfrm>
            <a:off x="6372200" y="3995888"/>
            <a:ext cx="2016224" cy="756709"/>
          </a:xfrm>
          <a:prstGeom prst="rect">
            <a:avLst/>
          </a:prstGeom>
        </p:spPr>
      </p:pic>
      <p:sp>
        <p:nvSpPr>
          <p:cNvPr id="7" name="Footer Placeholder 6"/>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977236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sz="3200" dirty="0" smtClean="0">
                <a:ea typeface="ＭＳ Ｐゴシック" pitchFamily="34" charset="-128"/>
              </a:rPr>
              <a:t>Fourth party logistics (4PL®)</a:t>
            </a:r>
          </a:p>
        </p:txBody>
      </p:sp>
      <p:sp>
        <p:nvSpPr>
          <p:cNvPr id="18435" name="Content Placeholder 2"/>
          <p:cNvSpPr>
            <a:spLocks noGrp="1"/>
          </p:cNvSpPr>
          <p:nvPr>
            <p:ph idx="1"/>
          </p:nvPr>
        </p:nvSpPr>
        <p:spPr>
          <a:xfrm>
            <a:off x="683568" y="1340768"/>
            <a:ext cx="7772400" cy="4906888"/>
          </a:xfrm>
        </p:spPr>
        <p:txBody>
          <a:bodyPr>
            <a:noAutofit/>
          </a:bodyPr>
          <a:lstStyle/>
          <a:p>
            <a:r>
              <a:rPr lang="en-US" altLang="en-US" sz="2000" dirty="0" smtClean="0">
                <a:latin typeface="Calibri" panose="020F0502020204030204" pitchFamily="34" charset="0"/>
                <a:ea typeface="ＭＳ Ｐゴシック" pitchFamily="34" charset="-128"/>
              </a:rPr>
              <a:t>Offering total outsourced supply chain solutions</a:t>
            </a:r>
          </a:p>
          <a:p>
            <a:r>
              <a:rPr lang="en-US" altLang="en-US" sz="2000" dirty="0" smtClean="0">
                <a:latin typeface="Calibri" panose="020F0502020204030204" pitchFamily="34" charset="0"/>
                <a:ea typeface="ＭＳ Ｐゴシック" pitchFamily="34" charset="-128"/>
              </a:rPr>
              <a:t>Originally trademarked by Accenture in 1996</a:t>
            </a:r>
          </a:p>
          <a:p>
            <a:pPr marL="457200" lvl="1" indent="0">
              <a:buNone/>
            </a:pPr>
            <a:r>
              <a:rPr lang="en-US" altLang="en-US" sz="2000" dirty="0" smtClean="0">
                <a:latin typeface="Calibri" panose="020F0502020204030204" pitchFamily="34" charset="0"/>
                <a:ea typeface="ＭＳ Ｐゴシック" pitchFamily="34" charset="-128"/>
              </a:rPr>
              <a:t>A supply chain integrator that manages the resources, capabilities and technology of its own </a:t>
            </a:r>
            <a:r>
              <a:rPr lang="en-US" altLang="en-US" sz="2000" dirty="0" err="1" smtClean="0">
                <a:latin typeface="Calibri" panose="020F0502020204030204" pitchFamily="34" charset="0"/>
                <a:ea typeface="ＭＳ Ｐゴシック" pitchFamily="34" charset="-128"/>
              </a:rPr>
              <a:t>organisation</a:t>
            </a:r>
            <a:r>
              <a:rPr lang="en-US" altLang="en-US" sz="2000" dirty="0" smtClean="0">
                <a:latin typeface="Calibri" panose="020F0502020204030204" pitchFamily="34" charset="0"/>
                <a:ea typeface="ＭＳ Ｐゴシック" pitchFamily="34" charset="-128"/>
              </a:rPr>
              <a:t>, with those complementary service providers, to deliver a comprehensive supply chain solution</a:t>
            </a:r>
          </a:p>
          <a:p>
            <a:r>
              <a:rPr lang="en-US" altLang="en-US" sz="2000" dirty="0" smtClean="0">
                <a:latin typeface="Calibri" panose="020F0502020204030204" pitchFamily="34" charset="0"/>
                <a:ea typeface="ＭＳ Ｐゴシック" pitchFamily="34" charset="-128"/>
              </a:rPr>
              <a:t>3PL and 4PL® are often indistinguishable</a:t>
            </a:r>
          </a:p>
          <a:p>
            <a:endParaRPr lang="en-US" altLang="en-US" sz="2000" dirty="0">
              <a:latin typeface="Calibri" panose="020F0502020204030204" pitchFamily="34" charset="0"/>
              <a:ea typeface="ＭＳ Ｐゴシック" pitchFamily="34" charset="-128"/>
            </a:endParaRPr>
          </a:p>
          <a:p>
            <a:endParaRPr lang="en-US" altLang="en-US" sz="2000" dirty="0" smtClean="0">
              <a:latin typeface="Calibri" panose="020F0502020204030204" pitchFamily="34" charset="0"/>
              <a:ea typeface="ＭＳ Ｐゴシック" pitchFamily="34" charset="-128"/>
            </a:endParaRPr>
          </a:p>
          <a:p>
            <a:r>
              <a:rPr lang="en-US" altLang="en-US" sz="2000" dirty="0" smtClean="0">
                <a:latin typeface="Calibri" panose="020F0502020204030204" pitchFamily="34" charset="0"/>
                <a:ea typeface="ＭＳ Ｐゴシック" pitchFamily="34" charset="-128"/>
              </a:rPr>
              <a:t>Li and Fung Ltd. – often considered equivalent to a 4PL.  Hong Kong based traders who ‘orchestrate’ global supply chains.</a:t>
            </a:r>
          </a:p>
          <a:p>
            <a:r>
              <a:rPr lang="en-GB" altLang="en-US" sz="2000" dirty="0">
                <a:latin typeface="Calibri" panose="020F0502020204030204" pitchFamily="34" charset="0"/>
                <a:ea typeface="ＭＳ Ｐゴシック" pitchFamily="34" charset="-128"/>
              </a:rPr>
              <a:t>Li &amp; Fung </a:t>
            </a:r>
            <a:r>
              <a:rPr lang="en-GB" altLang="en-US" sz="2000" dirty="0" smtClean="0">
                <a:latin typeface="Calibri" panose="020F0502020204030204" pitchFamily="34" charset="0"/>
                <a:ea typeface="ＭＳ Ｐゴシック" pitchFamily="34" charset="-128"/>
              </a:rPr>
              <a:t>is </a:t>
            </a:r>
            <a:r>
              <a:rPr lang="en-GB" altLang="en-US" sz="2000" dirty="0">
                <a:latin typeface="Calibri" panose="020F0502020204030204" pitchFamily="34" charset="0"/>
                <a:ea typeface="ＭＳ Ｐゴシック" pitchFamily="34" charset="-128"/>
              </a:rPr>
              <a:t>a global sourcing firm, </a:t>
            </a:r>
            <a:r>
              <a:rPr lang="en-GB" altLang="en-US" sz="2000" dirty="0" smtClean="0">
                <a:latin typeface="Calibri" panose="020F0502020204030204" pitchFamily="34" charset="0"/>
                <a:ea typeface="ＭＳ Ｐゴシック" pitchFamily="34" charset="-128"/>
              </a:rPr>
              <a:t>that </a:t>
            </a:r>
            <a:r>
              <a:rPr lang="en-GB" altLang="en-US" sz="2000" dirty="0">
                <a:latin typeface="Calibri" panose="020F0502020204030204" pitchFamily="34" charset="0"/>
                <a:ea typeface="ＭＳ Ｐゴシック" pitchFamily="34" charset="-128"/>
              </a:rPr>
              <a:t>supplies high-volume, time-sensitive consumer goods from an extensive global network of suppliers and distributors</a:t>
            </a:r>
            <a:r>
              <a:rPr lang="en-GB" altLang="en-US" sz="2000" dirty="0" smtClean="0">
                <a:latin typeface="Calibri" panose="020F0502020204030204" pitchFamily="34" charset="0"/>
                <a:ea typeface="ＭＳ Ｐゴシック" pitchFamily="34" charset="-128"/>
              </a:rPr>
              <a:t>.</a:t>
            </a:r>
            <a:endParaRPr lang="en-US" altLang="en-US" sz="2000" dirty="0">
              <a:latin typeface="Calibri" panose="020F0502020204030204" pitchFamily="34" charset="0"/>
              <a:ea typeface="ＭＳ Ｐゴシック" pitchFamily="34" charset="-128"/>
            </a:endParaRPr>
          </a:p>
          <a:p>
            <a:pPr marL="0" indent="0">
              <a:buNone/>
            </a:pPr>
            <a:endParaRPr lang="en-US" altLang="en-US" sz="2000" dirty="0" smtClean="0">
              <a:solidFill>
                <a:schemeClr val="bg1">
                  <a:lumMod val="75000"/>
                </a:schemeClr>
              </a:solidFill>
              <a:latin typeface="Calibri" panose="020F0502020204030204" pitchFamily="34" charset="0"/>
              <a:ea typeface="ＭＳ Ｐゴシック" pitchFamily="34" charset="-128"/>
              <a:hlinkClick r:id="rId3"/>
            </a:endParaRPr>
          </a:p>
          <a:p>
            <a:pPr marL="0" indent="0">
              <a:buNone/>
            </a:pPr>
            <a:r>
              <a:rPr lang="en-US" altLang="en-US" sz="2000" dirty="0" smtClean="0">
                <a:solidFill>
                  <a:schemeClr val="bg1">
                    <a:lumMod val="75000"/>
                  </a:schemeClr>
                </a:solidFill>
                <a:latin typeface="Calibri" panose="020F0502020204030204" pitchFamily="34" charset="0"/>
                <a:ea typeface="ＭＳ Ｐゴシック" pitchFamily="34" charset="-128"/>
                <a:hlinkClick r:id="rId3"/>
              </a:rPr>
              <a:t>Growth at Li &amp; Fung</a:t>
            </a:r>
            <a:endParaRPr lang="en-US" altLang="en-US" sz="2000" dirty="0" smtClean="0">
              <a:solidFill>
                <a:schemeClr val="bg1">
                  <a:lumMod val="75000"/>
                </a:schemeClr>
              </a:solidFill>
              <a:latin typeface="Calibri" panose="020F0502020204030204" pitchFamily="34" charset="0"/>
              <a:ea typeface="ＭＳ Ｐゴシック" pitchFamily="34" charset="-128"/>
            </a:endParaRPr>
          </a:p>
        </p:txBody>
      </p:sp>
      <p:sp>
        <p:nvSpPr>
          <p:cNvPr id="2" name="Rectangle 1"/>
          <p:cNvSpPr/>
          <p:nvPr/>
        </p:nvSpPr>
        <p:spPr>
          <a:xfrm>
            <a:off x="4139952" y="5949280"/>
            <a:ext cx="381642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i="1" dirty="0">
                <a:solidFill>
                  <a:schemeClr val="tx1"/>
                </a:solidFill>
              </a:rPr>
              <a:t>We </a:t>
            </a:r>
            <a:r>
              <a:rPr lang="en-GB" sz="1600" i="1" u="sng" dirty="0">
                <a:solidFill>
                  <a:schemeClr val="tx1"/>
                </a:solidFill>
              </a:rPr>
              <a:t>connect the supply chain </a:t>
            </a:r>
            <a:r>
              <a:rPr lang="en-GB" sz="1600" i="1" dirty="0">
                <a:solidFill>
                  <a:schemeClr val="tx1"/>
                </a:solidFill>
              </a:rPr>
              <a:t>to bring our customers the goods they rely on every day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721166"/>
            <a:ext cx="1816514" cy="292167"/>
          </a:xfrm>
          <a:prstGeom prst="rect">
            <a:avLst/>
          </a:prstGeom>
        </p:spPr>
      </p:pic>
      <p:sp>
        <p:nvSpPr>
          <p:cNvPr id="4" name="Footer Placeholder 3"/>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611219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2" y="6381328"/>
            <a:ext cx="9146060" cy="400110"/>
          </a:xfrm>
          <a:prstGeom prst="rect">
            <a:avLst/>
          </a:prstGeom>
        </p:spPr>
        <p:txBody>
          <a:bodyPr wrap="square">
            <a:spAutoFit/>
          </a:bodyPr>
          <a:lstStyle/>
          <a:p>
            <a:r>
              <a:rPr lang="en-GB" sz="1000" i="1" dirty="0"/>
              <a:t>Source: adapted from OECD (2011) "Global Value Chains: Preliminary Evidence and Policy Issues", Organization for Economic Co-operation and Development, DSTI/IND(2011)3, Paris, </a:t>
            </a:r>
            <a:r>
              <a:rPr lang="en-GB" sz="1000" i="1" dirty="0" smtClean="0"/>
              <a:t>2011. </a:t>
            </a:r>
            <a:r>
              <a:rPr lang="en-GB" sz="1000" i="1" dirty="0" smtClean="0">
                <a:hlinkClick r:id="rId3"/>
              </a:rPr>
              <a:t>http</a:t>
            </a:r>
            <a:r>
              <a:rPr lang="en-GB" sz="1000" i="1" dirty="0">
                <a:hlinkClick r:id="rId3"/>
              </a:rPr>
              <a:t>://</a:t>
            </a:r>
            <a:r>
              <a:rPr lang="en-GB" sz="1000" i="1" dirty="0" smtClean="0">
                <a:hlinkClick r:id="rId3"/>
              </a:rPr>
              <a:t>people.hofstra.edu/geotrans/eng/ch5en/conc5en/iphone_3g_components.html</a:t>
            </a:r>
            <a:r>
              <a:rPr lang="en-GB" sz="1000" i="1" dirty="0" smtClean="0"/>
              <a:t> </a:t>
            </a:r>
            <a:endParaRPr lang="en-GB" sz="1000" i="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949738"/>
            <a:ext cx="7207308" cy="3272965"/>
          </a:xfrm>
          <a:prstGeom prst="rect">
            <a:avLst/>
          </a:prstGeom>
        </p:spPr>
      </p:pic>
      <p:sp>
        <p:nvSpPr>
          <p:cNvPr id="4" name="Rectangle 3"/>
          <p:cNvSpPr/>
          <p:nvPr/>
        </p:nvSpPr>
        <p:spPr>
          <a:xfrm>
            <a:off x="423553" y="332670"/>
            <a:ext cx="5751318" cy="523220"/>
          </a:xfrm>
          <a:prstGeom prst="rect">
            <a:avLst/>
          </a:prstGeom>
        </p:spPr>
        <p:txBody>
          <a:bodyPr vert="horz" lIns="91440" tIns="45720" rIns="91440" bIns="45720" rtlCol="0" anchor="ctr">
            <a:normAutofit fontScale="85000" lnSpcReduction="10000"/>
          </a:bodyPr>
          <a:lstStyle/>
          <a:p>
            <a:pPr>
              <a:spcBef>
                <a:spcPct val="0"/>
              </a:spcBef>
            </a:pPr>
            <a:r>
              <a:rPr lang="en-GB" sz="3200" dirty="0">
                <a:solidFill>
                  <a:srgbClr val="0041C4"/>
                </a:solidFill>
                <a:latin typeface="+mj-lt"/>
                <a:ea typeface="ＭＳ Ｐゴシック" pitchFamily="34" charset="-128"/>
                <a:cs typeface="+mj-cs"/>
              </a:rPr>
              <a:t>Apple: outsourcing a global value chain</a:t>
            </a:r>
          </a:p>
        </p:txBody>
      </p:sp>
      <p:sp>
        <p:nvSpPr>
          <p:cNvPr id="5" name="Rectangle 4"/>
          <p:cNvSpPr/>
          <p:nvPr/>
        </p:nvSpPr>
        <p:spPr>
          <a:xfrm>
            <a:off x="423553" y="4209718"/>
            <a:ext cx="8496944" cy="2031325"/>
          </a:xfrm>
          <a:prstGeom prst="rect">
            <a:avLst/>
          </a:prstGeom>
        </p:spPr>
        <p:txBody>
          <a:bodyPr wrap="square">
            <a:spAutoFit/>
          </a:bodyPr>
          <a:lstStyle/>
          <a:p>
            <a:pPr marL="285750" indent="-285750">
              <a:buFont typeface="Courier New" panose="02070309020205020404" pitchFamily="49" charset="0"/>
              <a:buChar char="o"/>
            </a:pPr>
            <a:r>
              <a:rPr lang="en-GB" sz="1400" dirty="0" smtClean="0">
                <a:latin typeface="Calibri" panose="020F0502020204030204" pitchFamily="34" charset="0"/>
              </a:rPr>
              <a:t>High value-added </a:t>
            </a:r>
            <a:r>
              <a:rPr lang="en-GB" sz="1400" dirty="0">
                <a:latin typeface="Calibri" panose="020F0502020204030204" pitchFamily="34" charset="0"/>
              </a:rPr>
              <a:t>activities </a:t>
            </a:r>
            <a:r>
              <a:rPr lang="en-GB" sz="1400" dirty="0" smtClean="0">
                <a:latin typeface="Calibri" panose="020F0502020204030204" pitchFamily="34" charset="0"/>
              </a:rPr>
              <a:t>outsourced to </a:t>
            </a:r>
            <a:r>
              <a:rPr lang="en-GB" sz="1400" dirty="0">
                <a:latin typeface="Calibri" panose="020F0502020204030204" pitchFamily="34" charset="0"/>
              </a:rPr>
              <a:t>developed countries, </a:t>
            </a:r>
            <a:r>
              <a:rPr lang="en-GB" sz="1400" dirty="0" smtClean="0">
                <a:latin typeface="Calibri" panose="020F0502020204030204" pitchFamily="34" charset="0"/>
              </a:rPr>
              <a:t>e.g. Germany</a:t>
            </a:r>
            <a:r>
              <a:rPr lang="en-GB" sz="1400" dirty="0">
                <a:latin typeface="Calibri" panose="020F0502020204030204" pitchFamily="34" charset="0"/>
              </a:rPr>
              <a:t>. These activities are controlled by firms like ARM Holdings (chip design) and </a:t>
            </a:r>
            <a:r>
              <a:rPr lang="en-GB" sz="1400" dirty="0" err="1">
                <a:latin typeface="Calibri" panose="020F0502020204030204" pitchFamily="34" charset="0"/>
              </a:rPr>
              <a:t>Balda</a:t>
            </a:r>
            <a:r>
              <a:rPr lang="en-GB" sz="1400" dirty="0">
                <a:latin typeface="Calibri" panose="020F0502020204030204" pitchFamily="34" charset="0"/>
              </a:rPr>
              <a:t> AG (touchscreens). </a:t>
            </a:r>
          </a:p>
          <a:p>
            <a:pPr marL="285750" indent="-285750">
              <a:buFont typeface="Courier New" panose="02070309020205020404" pitchFamily="49" charset="0"/>
              <a:buChar char="o"/>
            </a:pPr>
            <a:r>
              <a:rPr lang="en-GB" sz="1400" dirty="0">
                <a:latin typeface="Calibri" panose="020F0502020204030204" pitchFamily="34" charset="0"/>
              </a:rPr>
              <a:t>Marketing support activities are located in the USA .</a:t>
            </a:r>
          </a:p>
          <a:p>
            <a:pPr marL="285750" indent="-285750">
              <a:buFont typeface="Courier New" panose="02070309020205020404" pitchFamily="49" charset="0"/>
              <a:buChar char="o"/>
            </a:pPr>
            <a:r>
              <a:rPr lang="en-GB" sz="1400" dirty="0">
                <a:latin typeface="Calibri" panose="020F0502020204030204" pitchFamily="34" charset="0"/>
              </a:rPr>
              <a:t>Routine </a:t>
            </a:r>
            <a:r>
              <a:rPr lang="en-GB" sz="1400" dirty="0" smtClean="0">
                <a:latin typeface="Calibri" panose="020F0502020204030204" pitchFamily="34" charset="0"/>
              </a:rPr>
              <a:t>‘contract’ manufacturing </a:t>
            </a:r>
            <a:r>
              <a:rPr lang="en-GB" sz="1400" dirty="0">
                <a:latin typeface="Calibri" panose="020F0502020204030204" pitchFamily="34" charset="0"/>
              </a:rPr>
              <a:t>and assembly </a:t>
            </a:r>
            <a:r>
              <a:rPr lang="en-GB" sz="1400" dirty="0" smtClean="0">
                <a:latin typeface="Calibri" panose="020F0502020204030204" pitchFamily="34" charset="0"/>
              </a:rPr>
              <a:t>outsourced to </a:t>
            </a:r>
            <a:r>
              <a:rPr lang="en-GB" sz="1400" dirty="0" err="1" smtClean="0">
                <a:latin typeface="Calibri" panose="020F0502020204030204" pitchFamily="34" charset="0"/>
              </a:rPr>
              <a:t>Taiwaneses</a:t>
            </a:r>
            <a:r>
              <a:rPr lang="en-GB" sz="1400" dirty="0" smtClean="0">
                <a:latin typeface="Calibri" panose="020F0502020204030204" pitchFamily="34" charset="0"/>
              </a:rPr>
              <a:t> firms </a:t>
            </a:r>
            <a:r>
              <a:rPr lang="en-GB" sz="1400" dirty="0">
                <a:latin typeface="Calibri" panose="020F0502020204030204" pitchFamily="34" charset="0"/>
              </a:rPr>
              <a:t>like </a:t>
            </a:r>
            <a:r>
              <a:rPr lang="en-GB" sz="1400" b="1" dirty="0" smtClean="0">
                <a:latin typeface="Calibri" panose="020F0502020204030204" pitchFamily="34" charset="0"/>
              </a:rPr>
              <a:t>Hon </a:t>
            </a:r>
            <a:r>
              <a:rPr lang="en-GB" sz="1400" b="1" dirty="0">
                <a:latin typeface="Calibri" panose="020F0502020204030204" pitchFamily="34" charset="0"/>
              </a:rPr>
              <a:t>Hai Precision </a:t>
            </a:r>
            <a:r>
              <a:rPr lang="en-GB" sz="1400" b="1" dirty="0" smtClean="0">
                <a:latin typeface="Calibri" panose="020F0502020204030204" pitchFamily="34" charset="0"/>
              </a:rPr>
              <a:t>Industry</a:t>
            </a:r>
            <a:r>
              <a:rPr lang="en-GB" sz="1400" dirty="0" smtClean="0">
                <a:latin typeface="Calibri" panose="020F0502020204030204" pitchFamily="34" charset="0"/>
              </a:rPr>
              <a:t> (Foxconn factory in Shenzhen). </a:t>
            </a:r>
            <a:endParaRPr lang="en-GB" sz="1400" dirty="0">
              <a:latin typeface="Calibri" panose="020F0502020204030204" pitchFamily="34" charset="0"/>
            </a:endParaRPr>
          </a:p>
          <a:p>
            <a:pPr marL="285750" indent="-285750">
              <a:buFont typeface="Courier New" panose="02070309020205020404" pitchFamily="49" charset="0"/>
              <a:buChar char="o"/>
            </a:pPr>
            <a:r>
              <a:rPr lang="en-GB" sz="1400" dirty="0">
                <a:latin typeface="Calibri" panose="020F0502020204030204" pitchFamily="34" charset="0"/>
              </a:rPr>
              <a:t>Relatively complex items, such as chips, are manufactured to design specifications by</a:t>
            </a:r>
            <a:r>
              <a:rPr lang="en-GB" sz="1400" b="1" dirty="0">
                <a:latin typeface="Calibri" panose="020F0502020204030204" pitchFamily="34" charset="0"/>
              </a:rPr>
              <a:t> Samsung </a:t>
            </a:r>
            <a:r>
              <a:rPr lang="en-GB" sz="1400" dirty="0">
                <a:latin typeface="Calibri" panose="020F0502020204030204" pitchFamily="34" charset="0"/>
              </a:rPr>
              <a:t>in Korea and </a:t>
            </a:r>
            <a:r>
              <a:rPr lang="en-GB" sz="1400" b="1" dirty="0">
                <a:latin typeface="Calibri" panose="020F0502020204030204" pitchFamily="34" charset="0"/>
              </a:rPr>
              <a:t>NXP Semiconductor </a:t>
            </a:r>
            <a:r>
              <a:rPr lang="en-GB" sz="1400" dirty="0">
                <a:latin typeface="Calibri" panose="020F0502020204030204" pitchFamily="34" charset="0"/>
              </a:rPr>
              <a:t>in the Netherlands.</a:t>
            </a:r>
          </a:p>
          <a:p>
            <a:pPr marL="285750" indent="-285750">
              <a:buFont typeface="Courier New" panose="02070309020205020404" pitchFamily="49" charset="0"/>
              <a:buChar char="o"/>
            </a:pPr>
            <a:r>
              <a:rPr lang="en-GB" sz="1400" dirty="0" smtClean="0">
                <a:latin typeface="Calibri" panose="020F0502020204030204" pitchFamily="34" charset="0"/>
              </a:rPr>
              <a:t>For </a:t>
            </a:r>
            <a:r>
              <a:rPr lang="en-GB" sz="1400" dirty="0">
                <a:latin typeface="Calibri" panose="020F0502020204030204" pitchFamily="34" charset="0"/>
              </a:rPr>
              <a:t>each iPhone imported in the United States, its entire factory gate price ($194.04 in this case) is attributed as a trade deficit with China. In reality, only about 3% of the wholesale added value takes place in China</a:t>
            </a:r>
          </a:p>
        </p:txBody>
      </p:sp>
      <p:sp>
        <p:nvSpPr>
          <p:cNvPr id="6" name="Footer Placeholder 5"/>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279543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smtClean="0"/>
              <a:t>Outsourcing can go wrong!</a:t>
            </a:r>
            <a:endParaRPr lang="en-GB" sz="3600" dirty="0"/>
          </a:p>
        </p:txBody>
      </p:sp>
      <p:sp>
        <p:nvSpPr>
          <p:cNvPr id="6" name="Content Placeholder 5"/>
          <p:cNvSpPr>
            <a:spLocks noGrp="1"/>
          </p:cNvSpPr>
          <p:nvPr>
            <p:ph idx="1"/>
          </p:nvPr>
        </p:nvSpPr>
        <p:spPr/>
        <p:txBody>
          <a:bodyPr>
            <a:normAutofit/>
          </a:bodyPr>
          <a:lstStyle/>
          <a:p>
            <a:pPr marL="0" indent="0">
              <a:buNone/>
            </a:pPr>
            <a:r>
              <a:rPr lang="de-DE" sz="2000" dirty="0" smtClean="0"/>
              <a:t>Lessons to be learned from BA‘s outsourcing</a:t>
            </a:r>
          </a:p>
          <a:p>
            <a:pPr marL="0" indent="0">
              <a:buNone/>
            </a:pPr>
            <a:endParaRPr lang="de-DE" sz="1800" b="1" dirty="0" smtClean="0"/>
          </a:p>
          <a:p>
            <a:pPr lvl="1"/>
            <a:r>
              <a:rPr lang="de-DE" sz="1800" dirty="0" smtClean="0"/>
              <a:t>BA </a:t>
            </a:r>
            <a:r>
              <a:rPr lang="de-DE" sz="1800" dirty="0" err="1" smtClean="0"/>
              <a:t>and</a:t>
            </a:r>
            <a:r>
              <a:rPr lang="de-DE" sz="1800" dirty="0" smtClean="0"/>
              <a:t> Gate Gourmet in August 2005</a:t>
            </a:r>
          </a:p>
          <a:p>
            <a:pPr lvl="1"/>
            <a:r>
              <a:rPr lang="de-DE" sz="1800" dirty="0" smtClean="0"/>
              <a:t>Outsourcing in-flight catering ?</a:t>
            </a:r>
          </a:p>
          <a:p>
            <a:pPr lvl="1"/>
            <a:r>
              <a:rPr lang="de-DE" sz="1800" dirty="0" smtClean="0"/>
              <a:t>Operational </a:t>
            </a:r>
            <a:r>
              <a:rPr lang="de-DE" sz="1800" dirty="0" err="1" smtClean="0"/>
              <a:t>costs</a:t>
            </a:r>
            <a:r>
              <a:rPr lang="de-DE" sz="1800" dirty="0" smtClean="0"/>
              <a:t> </a:t>
            </a:r>
            <a:r>
              <a:rPr lang="de-DE" sz="1800" dirty="0" err="1" smtClean="0"/>
              <a:t>increased</a:t>
            </a:r>
            <a:endParaRPr lang="de-DE" sz="1800" dirty="0" smtClean="0"/>
          </a:p>
          <a:p>
            <a:pPr lvl="1"/>
            <a:r>
              <a:rPr lang="de-DE" sz="1800" dirty="0" smtClean="0"/>
              <a:t>Loss of customer loyalty</a:t>
            </a:r>
          </a:p>
          <a:p>
            <a:pPr lvl="1"/>
            <a:endParaRPr lang="de-DE" sz="1800" dirty="0" smtClean="0"/>
          </a:p>
          <a:p>
            <a:pPr lvl="1"/>
            <a:endParaRPr lang="de-DE" sz="1800" dirty="0"/>
          </a:p>
          <a:p>
            <a:pPr lvl="1"/>
            <a:endParaRPr lang="de-DE" sz="1800" dirty="0"/>
          </a:p>
          <a:p>
            <a:pPr marL="0" indent="0">
              <a:buNone/>
            </a:pPr>
            <a:r>
              <a:rPr lang="de-DE" sz="1600" i="1" dirty="0" smtClean="0"/>
              <a:t>„The </a:t>
            </a:r>
            <a:r>
              <a:rPr lang="de-DE" sz="1600" i="1" dirty="0" err="1" smtClean="0"/>
              <a:t>advantages</a:t>
            </a:r>
            <a:r>
              <a:rPr lang="de-DE" sz="1600" i="1" dirty="0" smtClean="0"/>
              <a:t> </a:t>
            </a:r>
            <a:r>
              <a:rPr lang="de-DE" sz="1600" i="1" dirty="0" err="1" smtClean="0"/>
              <a:t>of</a:t>
            </a:r>
            <a:r>
              <a:rPr lang="de-DE" sz="1600" i="1" dirty="0" smtClean="0"/>
              <a:t> </a:t>
            </a:r>
            <a:r>
              <a:rPr lang="de-DE" sz="1600" i="1" dirty="0" err="1" smtClean="0"/>
              <a:t>outsourcing</a:t>
            </a:r>
            <a:r>
              <a:rPr lang="de-DE" sz="1600" i="1" dirty="0" smtClean="0"/>
              <a:t> </a:t>
            </a:r>
            <a:r>
              <a:rPr lang="de-DE" sz="1600" i="1" dirty="0" err="1" smtClean="0"/>
              <a:t>are</a:t>
            </a:r>
            <a:r>
              <a:rPr lang="de-DE" sz="1600" i="1" dirty="0" smtClean="0"/>
              <a:t> </a:t>
            </a:r>
            <a:r>
              <a:rPr lang="de-DE" sz="1600" i="1" dirty="0" err="1" smtClean="0"/>
              <a:t>widely</a:t>
            </a:r>
            <a:r>
              <a:rPr lang="de-DE" sz="1600" i="1" dirty="0" smtClean="0"/>
              <a:t> </a:t>
            </a:r>
            <a:r>
              <a:rPr lang="de-DE" sz="1600" i="1" dirty="0" err="1" smtClean="0"/>
              <a:t>appreciated</a:t>
            </a:r>
            <a:r>
              <a:rPr lang="de-DE" sz="1600" i="1" dirty="0" smtClean="0"/>
              <a:t> </a:t>
            </a:r>
            <a:r>
              <a:rPr lang="de-DE" sz="1600" i="1" dirty="0" err="1" smtClean="0"/>
              <a:t>and</a:t>
            </a:r>
            <a:r>
              <a:rPr lang="de-DE" sz="1600" i="1" dirty="0" smtClean="0"/>
              <a:t>, </a:t>
            </a:r>
            <a:r>
              <a:rPr lang="de-DE" sz="1600" i="1" dirty="0" err="1" smtClean="0"/>
              <a:t>as</a:t>
            </a:r>
            <a:r>
              <a:rPr lang="de-DE" sz="1600" i="1" dirty="0" smtClean="0"/>
              <a:t> </a:t>
            </a:r>
            <a:r>
              <a:rPr lang="de-DE" sz="1600" i="1" dirty="0" err="1" smtClean="0"/>
              <a:t>long</a:t>
            </a:r>
            <a:r>
              <a:rPr lang="de-DE" sz="1600" i="1" dirty="0" smtClean="0"/>
              <a:t> </a:t>
            </a:r>
            <a:r>
              <a:rPr lang="de-DE" sz="1600" i="1" dirty="0" err="1" smtClean="0"/>
              <a:t>as</a:t>
            </a:r>
            <a:r>
              <a:rPr lang="de-DE" sz="1600" i="1" dirty="0" smtClean="0"/>
              <a:t> </a:t>
            </a:r>
            <a:r>
              <a:rPr lang="de-DE" sz="1600" i="1" dirty="0" err="1" smtClean="0"/>
              <a:t>the</a:t>
            </a:r>
            <a:r>
              <a:rPr lang="de-DE" sz="1600" i="1" dirty="0" smtClean="0"/>
              <a:t> </a:t>
            </a:r>
            <a:r>
              <a:rPr lang="de-DE" sz="1600" i="1" dirty="0" err="1" smtClean="0"/>
              <a:t>risks</a:t>
            </a:r>
            <a:r>
              <a:rPr lang="de-DE" sz="1600" i="1" dirty="0" smtClean="0"/>
              <a:t> </a:t>
            </a:r>
            <a:r>
              <a:rPr lang="de-DE" sz="1600" i="1" dirty="0" err="1" smtClean="0"/>
              <a:t>are</a:t>
            </a:r>
            <a:r>
              <a:rPr lang="de-DE" sz="1600" i="1" dirty="0" smtClean="0"/>
              <a:t> also </a:t>
            </a:r>
            <a:r>
              <a:rPr lang="de-DE" sz="1600" i="1" dirty="0" err="1" smtClean="0"/>
              <a:t>carefully</a:t>
            </a:r>
            <a:r>
              <a:rPr lang="de-DE" sz="1600" i="1" dirty="0" smtClean="0"/>
              <a:t> </a:t>
            </a:r>
            <a:r>
              <a:rPr lang="de-DE" sz="1600" i="1" dirty="0" err="1" smtClean="0"/>
              <a:t>considered</a:t>
            </a:r>
            <a:r>
              <a:rPr lang="de-DE" sz="1600" i="1" dirty="0" smtClean="0"/>
              <a:t>, </a:t>
            </a:r>
            <a:r>
              <a:rPr lang="de-DE" sz="1600" i="1" dirty="0" err="1" smtClean="0"/>
              <a:t>it</a:t>
            </a:r>
            <a:r>
              <a:rPr lang="de-DE" sz="1600" i="1" dirty="0" smtClean="0"/>
              <a:t> </a:t>
            </a:r>
            <a:r>
              <a:rPr lang="de-DE" sz="1600" i="1" dirty="0" err="1" smtClean="0"/>
              <a:t>remains</a:t>
            </a:r>
            <a:r>
              <a:rPr lang="de-DE" sz="1600" i="1" dirty="0" smtClean="0"/>
              <a:t> a </a:t>
            </a:r>
            <a:r>
              <a:rPr lang="de-DE" sz="1600" i="1" dirty="0" err="1" smtClean="0"/>
              <a:t>highly</a:t>
            </a:r>
            <a:r>
              <a:rPr lang="de-DE" sz="1600" i="1" dirty="0" smtClean="0"/>
              <a:t> </a:t>
            </a:r>
            <a:r>
              <a:rPr lang="de-DE" sz="1600" i="1" dirty="0" err="1" smtClean="0"/>
              <a:t>effective</a:t>
            </a:r>
            <a:r>
              <a:rPr lang="de-DE" sz="1600" i="1" dirty="0" smtClean="0"/>
              <a:t> </a:t>
            </a:r>
            <a:r>
              <a:rPr lang="de-DE" sz="1600" i="1" dirty="0" err="1" smtClean="0"/>
              <a:t>business</a:t>
            </a:r>
            <a:r>
              <a:rPr lang="de-DE" sz="1600" i="1" dirty="0" smtClean="0"/>
              <a:t> </a:t>
            </a:r>
            <a:r>
              <a:rPr lang="de-DE" sz="1600" i="1" dirty="0" err="1" smtClean="0"/>
              <a:t>strategy</a:t>
            </a:r>
            <a:r>
              <a:rPr lang="de-DE" sz="1600" i="1" dirty="0" smtClean="0"/>
              <a:t>.“</a:t>
            </a:r>
          </a:p>
          <a:p>
            <a:pPr marL="457200" lvl="1" indent="0">
              <a:buNone/>
            </a:pPr>
            <a:endParaRPr lang="de-DE" sz="1800" dirty="0" smtClean="0"/>
          </a:p>
          <a:p>
            <a:pPr marL="0" indent="0">
              <a:buNone/>
            </a:pPr>
            <a:endParaRPr lang="de-DE" sz="1800" b="1" dirty="0" smtClean="0"/>
          </a:p>
        </p:txBody>
      </p:sp>
      <p:sp>
        <p:nvSpPr>
          <p:cNvPr id="3" name="TextBox 2"/>
          <p:cNvSpPr txBox="1"/>
          <p:nvPr/>
        </p:nvSpPr>
        <p:spPr>
          <a:xfrm>
            <a:off x="4008331" y="3642229"/>
            <a:ext cx="5135669" cy="738664"/>
          </a:xfrm>
          <a:prstGeom prst="rect">
            <a:avLst/>
          </a:prstGeom>
          <a:noFill/>
        </p:spPr>
        <p:txBody>
          <a:bodyPr wrap="square" rtlCol="0">
            <a:spAutoFit/>
          </a:bodyPr>
          <a:lstStyle/>
          <a:p>
            <a:r>
              <a:rPr lang="de-DE" sz="1400" dirty="0" smtClean="0">
                <a:hlinkClick r:id="rId3"/>
              </a:rPr>
              <a:t>http://www.linklaters.com/Insights/Publication1403Newsletter/PublicationIssue20051001/Pages/PublicationIssueItem656.aspx</a:t>
            </a:r>
            <a:endParaRPr lang="de-DE" sz="1400" dirty="0" smtClean="0"/>
          </a:p>
          <a:p>
            <a:endParaRPr lang="en-GB" sz="1400" dirty="0"/>
          </a:p>
        </p:txBody>
      </p:sp>
      <p:sp>
        <p:nvSpPr>
          <p:cNvPr id="11" name="TextBox 10"/>
          <p:cNvSpPr txBox="1"/>
          <p:nvPr/>
        </p:nvSpPr>
        <p:spPr>
          <a:xfrm>
            <a:off x="1547664" y="5661248"/>
            <a:ext cx="634521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i="1" dirty="0"/>
              <a:t>„If the airline had </a:t>
            </a:r>
            <a:r>
              <a:rPr lang="de-DE" i="1" dirty="0" smtClean="0"/>
              <a:t>still </a:t>
            </a:r>
            <a:r>
              <a:rPr lang="de-DE" i="1" dirty="0"/>
              <a:t>been in charge, it would have known the strain </a:t>
            </a:r>
            <a:r>
              <a:rPr lang="de-DE" i="1" dirty="0" smtClean="0"/>
              <a:t>and </a:t>
            </a:r>
            <a:r>
              <a:rPr lang="de-DE" i="1" dirty="0"/>
              <a:t>risk to </a:t>
            </a:r>
            <a:r>
              <a:rPr lang="de-DE" i="1" dirty="0" smtClean="0"/>
              <a:t>which it </a:t>
            </a:r>
            <a:r>
              <a:rPr lang="de-DE" i="1" dirty="0"/>
              <a:t>was submitting its supply chain</a:t>
            </a:r>
            <a:r>
              <a:rPr lang="de-DE" i="1" dirty="0" smtClean="0"/>
              <a:t>“</a:t>
            </a:r>
          </a:p>
          <a:p>
            <a:pPr algn="r"/>
            <a:r>
              <a:rPr lang="de-DE" i="1" dirty="0" smtClean="0"/>
              <a:t> </a:t>
            </a:r>
            <a:r>
              <a:rPr lang="de-DE" i="1" dirty="0"/>
              <a:t>– anonymous </a:t>
            </a:r>
            <a:r>
              <a:rPr lang="de-DE" i="1" dirty="0" smtClean="0"/>
              <a:t>observer</a:t>
            </a:r>
            <a:endParaRPr lang="de-DE" i="1" dirty="0"/>
          </a:p>
        </p:txBody>
      </p:sp>
      <p:pic>
        <p:nvPicPr>
          <p:cNvPr id="6146" name="Picture 2" descr="http://s3.reutersmedia.net/resources/r/?m=02&amp;d=20070301&amp;t=2&amp;i=429425&amp;w=580&amp;fh=&amp;fw=&amp;ll=&amp;pl=&amp;r=429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203" y="340585"/>
            <a:ext cx="2454216" cy="309354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3064864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Final thought: </a:t>
            </a:r>
            <a:r>
              <a:rPr lang="en-GB" sz="3200" b="1" dirty="0" smtClean="0"/>
              <a:t>The Supply Chain is the Business</a:t>
            </a:r>
            <a:endParaRPr lang="en-GB" sz="3200" b="1" dirty="0"/>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marL="0" indent="0">
              <a:lnSpc>
                <a:spcPct val="120000"/>
              </a:lnSpc>
              <a:buNone/>
            </a:pPr>
            <a:r>
              <a:rPr lang="en-GB" sz="2000" dirty="0" smtClean="0"/>
              <a:t>“The complexity of the business is not in the manufacturing, its in the logistics.  This is more of a logistics machine than a manufacturing plant.”  </a:t>
            </a:r>
            <a:r>
              <a:rPr lang="en-GB" sz="1700" i="1" dirty="0" smtClean="0"/>
              <a:t>Bob </a:t>
            </a:r>
            <a:r>
              <a:rPr lang="en-GB" sz="1700" i="1" dirty="0" err="1" smtClean="0"/>
              <a:t>Beaty</a:t>
            </a:r>
            <a:r>
              <a:rPr lang="en-GB" sz="1700" i="1" dirty="0" smtClean="0"/>
              <a:t>, IBM</a:t>
            </a:r>
          </a:p>
          <a:p>
            <a:pPr marL="0" indent="0">
              <a:lnSpc>
                <a:spcPct val="120000"/>
              </a:lnSpc>
              <a:buNone/>
            </a:pPr>
            <a:endParaRPr lang="en-GB" sz="2000" dirty="0" smtClean="0"/>
          </a:p>
          <a:p>
            <a:pPr marL="0" indent="0">
              <a:lnSpc>
                <a:spcPct val="120000"/>
              </a:lnSpc>
              <a:buNone/>
            </a:pPr>
            <a:r>
              <a:rPr lang="en-GB" sz="2000" dirty="0" smtClean="0"/>
              <a:t>“Putting cars together is a relatively straightforward exercise.  Getting all the parts together at the right place and time with minimum inventory is the real challenge” </a:t>
            </a:r>
            <a:r>
              <a:rPr lang="en-GB" sz="1700" i="1" dirty="0" smtClean="0"/>
              <a:t>Production Director, Nissan</a:t>
            </a:r>
          </a:p>
          <a:p>
            <a:pPr marL="0" indent="0">
              <a:lnSpc>
                <a:spcPct val="120000"/>
              </a:lnSpc>
              <a:buNone/>
            </a:pPr>
            <a:endParaRPr lang="en-GB" sz="2000" dirty="0" smtClean="0"/>
          </a:p>
          <a:p>
            <a:pPr marL="0" indent="0">
              <a:lnSpc>
                <a:spcPct val="120000"/>
              </a:lnSpc>
              <a:buNone/>
            </a:pPr>
            <a:r>
              <a:rPr lang="en-GB" sz="2000" dirty="0" smtClean="0"/>
              <a:t>“Our focus is on markets and products, but without an effective supply chain we cannot even begin to compete”  </a:t>
            </a:r>
            <a:r>
              <a:rPr lang="en-GB" sz="1700" i="1" dirty="0" smtClean="0"/>
              <a:t>CEO, Unilever.</a:t>
            </a:r>
          </a:p>
          <a:p>
            <a:pPr marL="0" indent="0">
              <a:lnSpc>
                <a:spcPct val="120000"/>
              </a:lnSpc>
              <a:buNone/>
            </a:pPr>
            <a:endParaRPr lang="en-GB" sz="2000" dirty="0" smtClean="0"/>
          </a:p>
          <a:p>
            <a:pPr marL="0" indent="0">
              <a:lnSpc>
                <a:spcPct val="120000"/>
              </a:lnSpc>
              <a:buNone/>
            </a:pPr>
            <a:r>
              <a:rPr lang="en-GB" sz="2000" dirty="0" smtClean="0"/>
              <a:t>“The supply chain is the biggest leverage point we have”  </a:t>
            </a:r>
            <a:r>
              <a:rPr lang="en-GB" sz="1700" i="1" dirty="0" smtClean="0"/>
              <a:t>(Dell)</a:t>
            </a:r>
          </a:p>
          <a:p>
            <a:pPr marL="0" indent="0">
              <a:lnSpc>
                <a:spcPct val="120000"/>
              </a:lnSpc>
              <a:buNone/>
            </a:pPr>
            <a:endParaRPr lang="en-GB" sz="1700" i="1" dirty="0" smtClean="0"/>
          </a:p>
          <a:p>
            <a:pPr marL="0" indent="0">
              <a:lnSpc>
                <a:spcPct val="120000"/>
              </a:lnSpc>
              <a:buNone/>
            </a:pPr>
            <a:r>
              <a:rPr lang="en-GB" sz="2000" dirty="0" smtClean="0"/>
              <a:t>“The supply chain is the business model” </a:t>
            </a:r>
            <a:r>
              <a:rPr lang="en-GB" sz="1700" i="1" dirty="0" smtClean="0"/>
              <a:t>(Zara)</a:t>
            </a:r>
          </a:p>
          <a:p>
            <a:pPr marL="0" indent="0">
              <a:lnSpc>
                <a:spcPct val="120000"/>
              </a:lnSpc>
              <a:buNone/>
            </a:pPr>
            <a:endParaRPr lang="en-GB" sz="2000" dirty="0" smtClean="0"/>
          </a:p>
          <a:p>
            <a:pPr marL="0" indent="0">
              <a:lnSpc>
                <a:spcPct val="120000"/>
              </a:lnSpc>
              <a:buNone/>
            </a:pPr>
            <a:r>
              <a:rPr lang="en-GB" sz="2000" dirty="0" smtClean="0"/>
              <a:t>“Supply Chains compete, not individual organisations”  </a:t>
            </a:r>
            <a:r>
              <a:rPr lang="en-GB" sz="1700" i="1" dirty="0" err="1" smtClean="0"/>
              <a:t>Prof.</a:t>
            </a:r>
            <a:r>
              <a:rPr lang="en-GB" sz="1700" i="1" dirty="0" smtClean="0"/>
              <a:t> Martin Christopher</a:t>
            </a:r>
            <a:endParaRPr lang="en-GB" sz="2000" i="1" dirty="0"/>
          </a:p>
        </p:txBody>
      </p:sp>
      <p:sp>
        <p:nvSpPr>
          <p:cNvPr id="4" name="Footer Placeholder 3"/>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818235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normAutofit/>
          </a:bodyPr>
          <a:lstStyle/>
          <a:p>
            <a:r>
              <a:rPr lang="en-US" sz="2800" u="none" dirty="0" smtClean="0">
                <a:latin typeface="Tahoma" pitchFamily="34" charset="0"/>
              </a:rPr>
              <a:t>Further Reading:</a:t>
            </a:r>
            <a:endParaRPr lang="en-US" sz="2800" u="none" dirty="0" smtClean="0"/>
          </a:p>
        </p:txBody>
      </p:sp>
      <p:sp>
        <p:nvSpPr>
          <p:cNvPr id="18435" name="TextBox 5"/>
          <p:cNvSpPr txBox="1">
            <a:spLocks noChangeArrowheads="1"/>
          </p:cNvSpPr>
          <p:nvPr/>
        </p:nvSpPr>
        <p:spPr bwMode="auto">
          <a:xfrm>
            <a:off x="458784" y="1196752"/>
            <a:ext cx="8208912" cy="4247317"/>
          </a:xfrm>
          <a:prstGeom prst="rect">
            <a:avLst/>
          </a:prstGeom>
          <a:noFill/>
          <a:ln w="9525">
            <a:noFill/>
            <a:miter lim="800000"/>
            <a:headEnd/>
            <a:tailEnd/>
          </a:ln>
        </p:spPr>
        <p:txBody>
          <a:bodyPr wrap="square">
            <a:spAutoFit/>
          </a:bodyPr>
          <a:lstStyle/>
          <a:p>
            <a:r>
              <a:rPr lang="en-GB" dirty="0" smtClean="0"/>
              <a:t>Christopher, M. (2011), </a:t>
            </a:r>
            <a:r>
              <a:rPr lang="en-GB" b="1" i="1" dirty="0" smtClean="0"/>
              <a:t>Logistics and Supply Chain Management </a:t>
            </a:r>
            <a:r>
              <a:rPr lang="en-GB" dirty="0" smtClean="0"/>
              <a:t>(4</a:t>
            </a:r>
            <a:r>
              <a:rPr lang="en-GB" baseline="30000" dirty="0" smtClean="0"/>
              <a:t>th</a:t>
            </a:r>
            <a:r>
              <a:rPr lang="en-GB" dirty="0" smtClean="0"/>
              <a:t> Edition) Pitman</a:t>
            </a:r>
          </a:p>
          <a:p>
            <a:endParaRPr lang="en-GB" dirty="0"/>
          </a:p>
          <a:p>
            <a:r>
              <a:rPr lang="en-GB" dirty="0" smtClean="0"/>
              <a:t>Rushton</a:t>
            </a:r>
            <a:r>
              <a:rPr lang="en-GB" dirty="0"/>
              <a:t>, A., </a:t>
            </a:r>
            <a:r>
              <a:rPr lang="en-GB" dirty="0" err="1"/>
              <a:t>Croucher</a:t>
            </a:r>
            <a:r>
              <a:rPr lang="en-GB" dirty="0"/>
              <a:t>, P.  &amp; Baker, P. (2006), </a:t>
            </a:r>
            <a:r>
              <a:rPr lang="en-GB" b="1" i="1" dirty="0"/>
              <a:t>The Handbook of Logistics and Distribution Management</a:t>
            </a:r>
            <a:r>
              <a:rPr lang="en-GB" dirty="0"/>
              <a:t> (3</a:t>
            </a:r>
            <a:r>
              <a:rPr lang="en-GB" baseline="30000" dirty="0"/>
              <a:t>rd</a:t>
            </a:r>
            <a:r>
              <a:rPr lang="en-GB" dirty="0"/>
              <a:t> Edition), </a:t>
            </a:r>
            <a:r>
              <a:rPr lang="en-GB" dirty="0" err="1"/>
              <a:t>Kogan</a:t>
            </a:r>
            <a:r>
              <a:rPr lang="en-GB" dirty="0"/>
              <a:t> Page, London</a:t>
            </a:r>
          </a:p>
          <a:p>
            <a:endParaRPr lang="en-GB" dirty="0"/>
          </a:p>
          <a:p>
            <a:r>
              <a:rPr lang="en-GB" dirty="0" smtClean="0"/>
              <a:t>Grant, </a:t>
            </a:r>
            <a:r>
              <a:rPr lang="en-GB" dirty="0"/>
              <a:t>Lambert, Stock &amp; </a:t>
            </a:r>
            <a:r>
              <a:rPr lang="en-GB" dirty="0" err="1"/>
              <a:t>Ellram</a:t>
            </a:r>
            <a:r>
              <a:rPr lang="en-GB" dirty="0"/>
              <a:t> (2006) </a:t>
            </a:r>
            <a:r>
              <a:rPr lang="en-GB" b="1" i="1" dirty="0"/>
              <a:t>Fundamentals of Logistics Management</a:t>
            </a:r>
            <a:r>
              <a:rPr lang="en-GB" dirty="0"/>
              <a:t>, European Edition, McGraw-Hill, London.</a:t>
            </a:r>
          </a:p>
          <a:p>
            <a:endParaRPr lang="en-GB" dirty="0"/>
          </a:p>
          <a:p>
            <a:r>
              <a:rPr lang="en-US" u="sng" dirty="0" smtClean="0"/>
              <a:t>Key Journals</a:t>
            </a:r>
            <a:r>
              <a:rPr lang="en-US" u="sng" dirty="0"/>
              <a:t>:</a:t>
            </a:r>
          </a:p>
          <a:p>
            <a:r>
              <a:rPr lang="en-US" dirty="0"/>
              <a:t>International Journal of Physical Distribution and Logistics </a:t>
            </a:r>
            <a:r>
              <a:rPr lang="en-US" dirty="0" smtClean="0"/>
              <a:t>Management</a:t>
            </a:r>
          </a:p>
          <a:p>
            <a:r>
              <a:rPr lang="en-US" dirty="0" smtClean="0"/>
              <a:t>International Journal of Logistics Management</a:t>
            </a:r>
          </a:p>
          <a:p>
            <a:r>
              <a:rPr lang="en-US" dirty="0" smtClean="0"/>
              <a:t>Supply Chain Management: An International Journal</a:t>
            </a:r>
            <a:endParaRPr lang="en-US" dirty="0"/>
          </a:p>
          <a:p>
            <a:r>
              <a:rPr lang="en-US" dirty="0"/>
              <a:t>International Journal of Logistics</a:t>
            </a:r>
          </a:p>
          <a:p>
            <a:r>
              <a:rPr lang="en-US" dirty="0"/>
              <a:t>Journal of Business Logistics</a:t>
            </a:r>
          </a:p>
          <a:p>
            <a:r>
              <a:rPr lang="en-US" dirty="0"/>
              <a:t>International Journal of Logistics: Research and Applications</a:t>
            </a:r>
            <a:endParaRPr lang="en-GB" dirty="0"/>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14871478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1130534" y="1335251"/>
            <a:ext cx="7022908" cy="4860624"/>
            <a:chOff x="1130534" y="1335251"/>
            <a:chExt cx="7022908" cy="4860624"/>
          </a:xfrm>
        </p:grpSpPr>
        <p:sp>
          <p:nvSpPr>
            <p:cNvPr id="4" name="Oval 3"/>
            <p:cNvSpPr/>
            <p:nvPr/>
          </p:nvSpPr>
          <p:spPr>
            <a:xfrm>
              <a:off x="4621698" y="4166165"/>
              <a:ext cx="523292" cy="547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703324" y="291328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10390" y="2435189"/>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Oval 6"/>
            <p:cNvSpPr/>
            <p:nvPr/>
          </p:nvSpPr>
          <p:spPr>
            <a:xfrm>
              <a:off x="2729671" y="4434475"/>
              <a:ext cx="287052" cy="2645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Oval 8"/>
            <p:cNvSpPr/>
            <p:nvPr/>
          </p:nvSpPr>
          <p:spPr>
            <a:xfrm>
              <a:off x="3769617" y="2553242"/>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Oval 9"/>
            <p:cNvSpPr/>
            <p:nvPr/>
          </p:nvSpPr>
          <p:spPr>
            <a:xfrm>
              <a:off x="2710390" y="3752394"/>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Oval 10"/>
            <p:cNvSpPr/>
            <p:nvPr/>
          </p:nvSpPr>
          <p:spPr>
            <a:xfrm>
              <a:off x="2633074" y="3093302"/>
              <a:ext cx="512712" cy="5224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Oval 11"/>
            <p:cNvSpPr/>
            <p:nvPr/>
          </p:nvSpPr>
          <p:spPr>
            <a:xfrm>
              <a:off x="2709410" y="5171493"/>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Oval 12"/>
            <p:cNvSpPr/>
            <p:nvPr/>
          </p:nvSpPr>
          <p:spPr>
            <a:xfrm>
              <a:off x="3758732" y="5027477"/>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Oval 13"/>
            <p:cNvSpPr/>
            <p:nvPr/>
          </p:nvSpPr>
          <p:spPr>
            <a:xfrm>
              <a:off x="3767826" y="4307397"/>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Oval 14"/>
            <p:cNvSpPr/>
            <p:nvPr/>
          </p:nvSpPr>
          <p:spPr>
            <a:xfrm>
              <a:off x="1621441" y="4462380"/>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Oval 16"/>
            <p:cNvSpPr/>
            <p:nvPr/>
          </p:nvSpPr>
          <p:spPr>
            <a:xfrm>
              <a:off x="2710390" y="1715109"/>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Oval 17"/>
            <p:cNvSpPr/>
            <p:nvPr/>
          </p:nvSpPr>
          <p:spPr>
            <a:xfrm>
              <a:off x="3650753" y="3385692"/>
              <a:ext cx="597768" cy="63106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Oval 18"/>
            <p:cNvSpPr/>
            <p:nvPr/>
          </p:nvSpPr>
          <p:spPr>
            <a:xfrm>
              <a:off x="1556809" y="3679540"/>
              <a:ext cx="504056" cy="5173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Oval 19"/>
            <p:cNvSpPr/>
            <p:nvPr/>
          </p:nvSpPr>
          <p:spPr>
            <a:xfrm>
              <a:off x="5589730" y="2304223"/>
              <a:ext cx="523969" cy="53766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Oval 20"/>
            <p:cNvSpPr/>
            <p:nvPr/>
          </p:nvSpPr>
          <p:spPr>
            <a:xfrm>
              <a:off x="5671694" y="3499520"/>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Oval 21"/>
            <p:cNvSpPr/>
            <p:nvPr/>
          </p:nvSpPr>
          <p:spPr>
            <a:xfrm>
              <a:off x="6614373" y="3815071"/>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Oval 22"/>
            <p:cNvSpPr/>
            <p:nvPr/>
          </p:nvSpPr>
          <p:spPr>
            <a:xfrm>
              <a:off x="6614373" y="2994485"/>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4" name="Oval 23"/>
            <p:cNvSpPr/>
            <p:nvPr/>
          </p:nvSpPr>
          <p:spPr>
            <a:xfrm>
              <a:off x="6614373" y="2346379"/>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5" name="Oval 24"/>
            <p:cNvSpPr/>
            <p:nvPr/>
          </p:nvSpPr>
          <p:spPr>
            <a:xfrm>
              <a:off x="6614373" y="1715109"/>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6" name="Oval 25"/>
            <p:cNvSpPr/>
            <p:nvPr/>
          </p:nvSpPr>
          <p:spPr>
            <a:xfrm>
              <a:off x="5563319" y="4291691"/>
              <a:ext cx="566108" cy="59719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7" name="Oval 26"/>
            <p:cNvSpPr/>
            <p:nvPr/>
          </p:nvSpPr>
          <p:spPr>
            <a:xfrm>
              <a:off x="5666505" y="5191439"/>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8" name="Oval 27"/>
            <p:cNvSpPr/>
            <p:nvPr/>
          </p:nvSpPr>
          <p:spPr>
            <a:xfrm>
              <a:off x="5666353" y="2994485"/>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9" name="Oval 28"/>
            <p:cNvSpPr/>
            <p:nvPr/>
          </p:nvSpPr>
          <p:spPr>
            <a:xfrm>
              <a:off x="6614373" y="5210183"/>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0" name="Oval 29"/>
            <p:cNvSpPr/>
            <p:nvPr/>
          </p:nvSpPr>
          <p:spPr>
            <a:xfrm>
              <a:off x="6614373" y="4590289"/>
              <a:ext cx="360040" cy="3600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32" name="Straight Arrow Connector 31"/>
            <p:cNvCxnSpPr>
              <a:stCxn id="5" idx="6"/>
              <a:endCxn id="20" idx="3"/>
            </p:cNvCxnSpPr>
            <p:nvPr/>
          </p:nvCxnSpPr>
          <p:spPr>
            <a:xfrm flipV="1">
              <a:off x="5063364" y="2763145"/>
              <a:ext cx="603099" cy="33015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6"/>
              <a:endCxn id="28" idx="2"/>
            </p:cNvCxnSpPr>
            <p:nvPr/>
          </p:nvCxnSpPr>
          <p:spPr>
            <a:xfrm>
              <a:off x="5063364" y="3093302"/>
              <a:ext cx="602989" cy="8120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5"/>
              <a:endCxn id="21" idx="2"/>
            </p:cNvCxnSpPr>
            <p:nvPr/>
          </p:nvCxnSpPr>
          <p:spPr>
            <a:xfrm>
              <a:off x="5010637" y="3220595"/>
              <a:ext cx="661057" cy="45894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 idx="6"/>
              <a:endCxn id="26" idx="2"/>
            </p:cNvCxnSpPr>
            <p:nvPr/>
          </p:nvCxnSpPr>
          <p:spPr>
            <a:xfrm>
              <a:off x="5144990" y="4439897"/>
              <a:ext cx="418329" cy="15039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7"/>
              <a:endCxn id="21" idx="2"/>
            </p:cNvCxnSpPr>
            <p:nvPr/>
          </p:nvCxnSpPr>
          <p:spPr>
            <a:xfrm flipV="1">
              <a:off x="5068356" y="3679540"/>
              <a:ext cx="603338" cy="56679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 idx="5"/>
              <a:endCxn id="27" idx="1"/>
            </p:cNvCxnSpPr>
            <p:nvPr/>
          </p:nvCxnSpPr>
          <p:spPr>
            <a:xfrm>
              <a:off x="5068356" y="4633454"/>
              <a:ext cx="650876" cy="61071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7" idx="6"/>
              <a:endCxn id="29" idx="2"/>
            </p:cNvCxnSpPr>
            <p:nvPr/>
          </p:nvCxnSpPr>
          <p:spPr>
            <a:xfrm>
              <a:off x="6026545" y="5371459"/>
              <a:ext cx="587828" cy="1874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a:endCxn id="30" idx="2"/>
            </p:cNvCxnSpPr>
            <p:nvPr/>
          </p:nvCxnSpPr>
          <p:spPr>
            <a:xfrm flipV="1">
              <a:off x="6026545" y="4770309"/>
              <a:ext cx="587828" cy="60115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6"/>
              <a:endCxn id="30" idx="2"/>
            </p:cNvCxnSpPr>
            <p:nvPr/>
          </p:nvCxnSpPr>
          <p:spPr>
            <a:xfrm>
              <a:off x="6129427" y="4590289"/>
              <a:ext cx="484946" cy="18002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6" idx="7"/>
              <a:endCxn id="22" idx="2"/>
            </p:cNvCxnSpPr>
            <p:nvPr/>
          </p:nvCxnSpPr>
          <p:spPr>
            <a:xfrm flipV="1">
              <a:off x="6046522" y="3995091"/>
              <a:ext cx="567851" cy="38405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1" idx="6"/>
              <a:endCxn id="22" idx="2"/>
            </p:cNvCxnSpPr>
            <p:nvPr/>
          </p:nvCxnSpPr>
          <p:spPr>
            <a:xfrm>
              <a:off x="6031734" y="3679540"/>
              <a:ext cx="582639" cy="31555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8" idx="6"/>
              <a:endCxn id="23" idx="2"/>
            </p:cNvCxnSpPr>
            <p:nvPr/>
          </p:nvCxnSpPr>
          <p:spPr>
            <a:xfrm>
              <a:off x="6026393" y="3174505"/>
              <a:ext cx="58798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0" idx="7"/>
              <a:endCxn id="25" idx="2"/>
            </p:cNvCxnSpPr>
            <p:nvPr/>
          </p:nvCxnSpPr>
          <p:spPr>
            <a:xfrm flipV="1">
              <a:off x="6036966" y="1895129"/>
              <a:ext cx="577407" cy="48783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0" idx="6"/>
              <a:endCxn id="24" idx="2"/>
            </p:cNvCxnSpPr>
            <p:nvPr/>
          </p:nvCxnSpPr>
          <p:spPr>
            <a:xfrm flipV="1">
              <a:off x="6113699" y="2526399"/>
              <a:ext cx="500674" cy="4665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9" idx="5"/>
              <a:endCxn id="5" idx="2"/>
            </p:cNvCxnSpPr>
            <p:nvPr/>
          </p:nvCxnSpPr>
          <p:spPr>
            <a:xfrm>
              <a:off x="4076930" y="2860555"/>
              <a:ext cx="626394" cy="23274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8" idx="6"/>
              <a:endCxn id="5" idx="3"/>
            </p:cNvCxnSpPr>
            <p:nvPr/>
          </p:nvCxnSpPr>
          <p:spPr>
            <a:xfrm flipV="1">
              <a:off x="4248521" y="3220595"/>
              <a:ext cx="507530" cy="48063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8" idx="6"/>
              <a:endCxn id="4" idx="1"/>
            </p:cNvCxnSpPr>
            <p:nvPr/>
          </p:nvCxnSpPr>
          <p:spPr>
            <a:xfrm>
              <a:off x="4248521" y="3701226"/>
              <a:ext cx="449811" cy="54511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 idx="6"/>
              <a:endCxn id="4" idx="2"/>
            </p:cNvCxnSpPr>
            <p:nvPr/>
          </p:nvCxnSpPr>
          <p:spPr>
            <a:xfrm flipV="1">
              <a:off x="4127866" y="4439897"/>
              <a:ext cx="493832" cy="4752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3" idx="7"/>
              <a:endCxn id="4" idx="3"/>
            </p:cNvCxnSpPr>
            <p:nvPr/>
          </p:nvCxnSpPr>
          <p:spPr>
            <a:xfrm flipV="1">
              <a:off x="4066045" y="4633454"/>
              <a:ext cx="632287" cy="44675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 idx="6"/>
              <a:endCxn id="18" idx="2"/>
            </p:cNvCxnSpPr>
            <p:nvPr/>
          </p:nvCxnSpPr>
          <p:spPr>
            <a:xfrm flipV="1">
              <a:off x="3070430" y="3701226"/>
              <a:ext cx="580323" cy="2311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1" idx="6"/>
              <a:endCxn id="18" idx="2"/>
            </p:cNvCxnSpPr>
            <p:nvPr/>
          </p:nvCxnSpPr>
          <p:spPr>
            <a:xfrm>
              <a:off x="3145786" y="3354526"/>
              <a:ext cx="504967" cy="3467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 idx="6"/>
              <a:endCxn id="9" idx="2"/>
            </p:cNvCxnSpPr>
            <p:nvPr/>
          </p:nvCxnSpPr>
          <p:spPr>
            <a:xfrm>
              <a:off x="3070430" y="2615209"/>
              <a:ext cx="699187" cy="11805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7" idx="5"/>
              <a:endCxn id="9" idx="1"/>
            </p:cNvCxnSpPr>
            <p:nvPr/>
          </p:nvCxnSpPr>
          <p:spPr>
            <a:xfrm>
              <a:off x="3017703" y="2022422"/>
              <a:ext cx="804641" cy="58354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5" idx="7"/>
              <a:endCxn id="10" idx="2"/>
            </p:cNvCxnSpPr>
            <p:nvPr/>
          </p:nvCxnSpPr>
          <p:spPr>
            <a:xfrm flipV="1">
              <a:off x="1928754" y="3932414"/>
              <a:ext cx="781636" cy="58269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9" idx="6"/>
              <a:endCxn id="10" idx="2"/>
            </p:cNvCxnSpPr>
            <p:nvPr/>
          </p:nvCxnSpPr>
          <p:spPr>
            <a:xfrm flipV="1">
              <a:off x="2060865" y="3932414"/>
              <a:ext cx="649525" cy="581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7" idx="6"/>
              <a:endCxn id="14" idx="2"/>
            </p:cNvCxnSpPr>
            <p:nvPr/>
          </p:nvCxnSpPr>
          <p:spPr>
            <a:xfrm flipV="1">
              <a:off x="3016723" y="4487417"/>
              <a:ext cx="751103" cy="7934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2" idx="6"/>
              <a:endCxn id="13" idx="2"/>
            </p:cNvCxnSpPr>
            <p:nvPr/>
          </p:nvCxnSpPr>
          <p:spPr>
            <a:xfrm flipV="1">
              <a:off x="3069450" y="5207497"/>
              <a:ext cx="689282" cy="14401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2" idx="7"/>
              <a:endCxn id="14" idx="3"/>
            </p:cNvCxnSpPr>
            <p:nvPr/>
          </p:nvCxnSpPr>
          <p:spPr>
            <a:xfrm flipV="1">
              <a:off x="3016723" y="4614710"/>
              <a:ext cx="803830" cy="6095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1628817" y="2749417"/>
              <a:ext cx="360040" cy="3600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0" name="Oval 139"/>
            <p:cNvSpPr/>
            <p:nvPr/>
          </p:nvSpPr>
          <p:spPr>
            <a:xfrm>
              <a:off x="1556809" y="1895129"/>
              <a:ext cx="504056" cy="5173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42" name="Straight Arrow Connector 141"/>
            <p:cNvCxnSpPr>
              <a:stCxn id="139" idx="7"/>
              <a:endCxn id="6" idx="2"/>
            </p:cNvCxnSpPr>
            <p:nvPr/>
          </p:nvCxnSpPr>
          <p:spPr>
            <a:xfrm flipV="1">
              <a:off x="1936130" y="2615209"/>
              <a:ext cx="774260" cy="18693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9" idx="5"/>
              <a:endCxn id="11" idx="2"/>
            </p:cNvCxnSpPr>
            <p:nvPr/>
          </p:nvCxnSpPr>
          <p:spPr>
            <a:xfrm>
              <a:off x="1936130" y="3056730"/>
              <a:ext cx="696944" cy="29779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40" idx="6"/>
              <a:endCxn id="6" idx="2"/>
            </p:cNvCxnSpPr>
            <p:nvPr/>
          </p:nvCxnSpPr>
          <p:spPr>
            <a:xfrm>
              <a:off x="2060865" y="2153817"/>
              <a:ext cx="649525" cy="46139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155" name="Rounded Rectangle 154"/>
            <p:cNvSpPr/>
            <p:nvPr/>
          </p:nvSpPr>
          <p:spPr>
            <a:xfrm>
              <a:off x="4403885" y="2435189"/>
              <a:ext cx="966383" cy="263569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6" name="TextBox 155"/>
            <p:cNvSpPr txBox="1"/>
            <p:nvPr/>
          </p:nvSpPr>
          <p:spPr>
            <a:xfrm>
              <a:off x="4369081" y="2435189"/>
              <a:ext cx="1028526" cy="461665"/>
            </a:xfrm>
            <a:prstGeom prst="rect">
              <a:avLst/>
            </a:prstGeom>
            <a:noFill/>
          </p:spPr>
          <p:txBody>
            <a:bodyPr wrap="square" rtlCol="0">
              <a:spAutoFit/>
            </a:bodyPr>
            <a:lstStyle/>
            <a:p>
              <a:r>
                <a:rPr lang="en-GB" sz="1200" dirty="0" smtClean="0"/>
                <a:t>Competing firms</a:t>
              </a:r>
              <a:endParaRPr lang="en-GB" sz="1200" dirty="0"/>
            </a:p>
          </p:txBody>
        </p:sp>
        <p:sp>
          <p:nvSpPr>
            <p:cNvPr id="157" name="Rounded Rectangle 156"/>
            <p:cNvSpPr/>
            <p:nvPr/>
          </p:nvSpPr>
          <p:spPr>
            <a:xfrm rot="16200000">
              <a:off x="2532136" y="237007"/>
              <a:ext cx="4094647" cy="68978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3" name="TextBox 162"/>
            <p:cNvSpPr txBox="1"/>
            <p:nvPr/>
          </p:nvSpPr>
          <p:spPr>
            <a:xfrm rot="16200000">
              <a:off x="-294333" y="3578685"/>
              <a:ext cx="3126734" cy="276999"/>
            </a:xfrm>
            <a:prstGeom prst="rect">
              <a:avLst/>
            </a:prstGeom>
            <a:noFill/>
          </p:spPr>
          <p:txBody>
            <a:bodyPr wrap="square" rtlCol="0">
              <a:spAutoFit/>
            </a:bodyPr>
            <a:lstStyle/>
            <a:p>
              <a:pPr algn="ctr"/>
              <a:r>
                <a:rPr lang="en-GB" sz="1200" dirty="0" smtClean="0"/>
                <a:t>Competing, interconnected supply networks</a:t>
              </a:r>
              <a:endParaRPr lang="en-GB" sz="1200" dirty="0"/>
            </a:p>
          </p:txBody>
        </p:sp>
        <p:sp>
          <p:nvSpPr>
            <p:cNvPr id="175" name="TextBox 174"/>
            <p:cNvSpPr txBox="1"/>
            <p:nvPr/>
          </p:nvSpPr>
          <p:spPr>
            <a:xfrm>
              <a:off x="5311181" y="5733258"/>
              <a:ext cx="1081065" cy="461665"/>
            </a:xfrm>
            <a:prstGeom prst="rect">
              <a:avLst/>
            </a:prstGeom>
            <a:noFill/>
          </p:spPr>
          <p:txBody>
            <a:bodyPr wrap="square" rtlCol="0">
              <a:spAutoFit/>
            </a:bodyPr>
            <a:lstStyle/>
            <a:p>
              <a:pPr algn="ctr"/>
              <a:r>
                <a:rPr lang="en-GB" sz="1200" dirty="0" smtClean="0"/>
                <a:t>1</a:t>
              </a:r>
              <a:r>
                <a:rPr lang="en-GB" sz="1200" baseline="30000" dirty="0" smtClean="0"/>
                <a:t>st</a:t>
              </a:r>
              <a:r>
                <a:rPr lang="en-GB" sz="1200" dirty="0" smtClean="0"/>
                <a:t> tier customer</a:t>
              </a:r>
              <a:endParaRPr lang="en-GB" sz="1200" dirty="0"/>
            </a:p>
          </p:txBody>
        </p:sp>
        <p:sp>
          <p:nvSpPr>
            <p:cNvPr id="176" name="TextBox 175"/>
            <p:cNvSpPr txBox="1"/>
            <p:nvPr/>
          </p:nvSpPr>
          <p:spPr>
            <a:xfrm>
              <a:off x="6192061" y="5730450"/>
              <a:ext cx="1204663" cy="461665"/>
            </a:xfrm>
            <a:prstGeom prst="rect">
              <a:avLst/>
            </a:prstGeom>
            <a:noFill/>
          </p:spPr>
          <p:txBody>
            <a:bodyPr wrap="square" rtlCol="0">
              <a:spAutoFit/>
            </a:bodyPr>
            <a:lstStyle/>
            <a:p>
              <a:pPr algn="ctr"/>
              <a:r>
                <a:rPr lang="en-GB" sz="1200" dirty="0" smtClean="0"/>
                <a:t>2</a:t>
              </a:r>
              <a:r>
                <a:rPr lang="en-GB" sz="1200" baseline="30000" dirty="0" smtClean="0"/>
                <a:t>nd</a:t>
              </a:r>
              <a:r>
                <a:rPr lang="en-GB" sz="1200" dirty="0" smtClean="0"/>
                <a:t> tier customer</a:t>
              </a:r>
              <a:endParaRPr lang="en-GB" sz="1200" dirty="0"/>
            </a:p>
          </p:txBody>
        </p:sp>
        <p:cxnSp>
          <p:nvCxnSpPr>
            <p:cNvPr id="178" name="Straight Connector 177"/>
            <p:cNvCxnSpPr>
              <a:stCxn id="25" idx="6"/>
              <a:endCxn id="181" idx="3"/>
            </p:cNvCxnSpPr>
            <p:nvPr/>
          </p:nvCxnSpPr>
          <p:spPr>
            <a:xfrm>
              <a:off x="6974413" y="1895129"/>
              <a:ext cx="570175" cy="17002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60000">
              <a:off x="7512690" y="2004577"/>
              <a:ext cx="185420" cy="3361972"/>
              <a:chOff x="7601804" y="2036198"/>
              <a:chExt cx="185420" cy="3361972"/>
            </a:xfrm>
          </p:grpSpPr>
          <p:sp>
            <p:nvSpPr>
              <p:cNvPr id="181" name="Oval 180"/>
              <p:cNvSpPr/>
              <p:nvPr/>
            </p:nvSpPr>
            <p:spPr>
              <a:xfrm rot="2655972">
                <a:off x="7601804" y="2036198"/>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2" name="Oval 181"/>
              <p:cNvSpPr/>
              <p:nvPr/>
            </p:nvSpPr>
            <p:spPr>
              <a:xfrm rot="2655972">
                <a:off x="7604565" y="2251707"/>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3" name="Oval 182"/>
              <p:cNvSpPr/>
              <p:nvPr/>
            </p:nvSpPr>
            <p:spPr>
              <a:xfrm rot="2655972">
                <a:off x="7607325" y="2467215"/>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4" name="Oval 183"/>
              <p:cNvSpPr/>
              <p:nvPr/>
            </p:nvSpPr>
            <p:spPr>
              <a:xfrm rot="2655972">
                <a:off x="7610085" y="2682724"/>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5" name="Oval 184"/>
              <p:cNvSpPr/>
              <p:nvPr/>
            </p:nvSpPr>
            <p:spPr>
              <a:xfrm rot="2655972">
                <a:off x="7612845" y="2898232"/>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6" name="Oval 185"/>
              <p:cNvSpPr/>
              <p:nvPr/>
            </p:nvSpPr>
            <p:spPr>
              <a:xfrm rot="2655972">
                <a:off x="7615605" y="3113741"/>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7" name="Oval 186"/>
              <p:cNvSpPr/>
              <p:nvPr/>
            </p:nvSpPr>
            <p:spPr>
              <a:xfrm rot="2655972">
                <a:off x="7618366" y="3329249"/>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8" name="Oval 187"/>
              <p:cNvSpPr/>
              <p:nvPr/>
            </p:nvSpPr>
            <p:spPr>
              <a:xfrm rot="2655972">
                <a:off x="7621126" y="3544758"/>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9" name="Oval 188"/>
              <p:cNvSpPr/>
              <p:nvPr/>
            </p:nvSpPr>
            <p:spPr>
              <a:xfrm rot="2655972">
                <a:off x="7623886" y="3760266"/>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0" name="Oval 189"/>
              <p:cNvSpPr/>
              <p:nvPr/>
            </p:nvSpPr>
            <p:spPr>
              <a:xfrm rot="2655972">
                <a:off x="7626646" y="3975775"/>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1" name="Oval 190"/>
              <p:cNvSpPr/>
              <p:nvPr/>
            </p:nvSpPr>
            <p:spPr>
              <a:xfrm rot="2655972">
                <a:off x="7629407" y="4191283"/>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2" name="Oval 191"/>
              <p:cNvSpPr/>
              <p:nvPr/>
            </p:nvSpPr>
            <p:spPr>
              <a:xfrm rot="2655972">
                <a:off x="7632167" y="4406792"/>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3" name="Oval 192"/>
              <p:cNvSpPr/>
              <p:nvPr/>
            </p:nvSpPr>
            <p:spPr>
              <a:xfrm rot="2655972">
                <a:off x="7634927" y="4622300"/>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4" name="Oval 193"/>
              <p:cNvSpPr/>
              <p:nvPr/>
            </p:nvSpPr>
            <p:spPr>
              <a:xfrm rot="2655972">
                <a:off x="7637687" y="4837809"/>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5" name="Oval 194"/>
              <p:cNvSpPr/>
              <p:nvPr/>
            </p:nvSpPr>
            <p:spPr>
              <a:xfrm rot="2655972">
                <a:off x="7640447" y="5053317"/>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6" name="Oval 195"/>
              <p:cNvSpPr/>
              <p:nvPr/>
            </p:nvSpPr>
            <p:spPr>
              <a:xfrm rot="2655972">
                <a:off x="7643208" y="5268826"/>
                <a:ext cx="144016" cy="1293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cxnSp>
          <p:nvCxnSpPr>
            <p:cNvPr id="203" name="Straight Connector 202"/>
            <p:cNvCxnSpPr>
              <a:stCxn id="24" idx="6"/>
              <a:endCxn id="182" idx="3"/>
            </p:cNvCxnSpPr>
            <p:nvPr/>
          </p:nvCxnSpPr>
          <p:spPr>
            <a:xfrm flipV="1">
              <a:off x="6974413" y="2280673"/>
              <a:ext cx="569174" cy="245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24" idx="6"/>
              <a:endCxn id="183" idx="3"/>
            </p:cNvCxnSpPr>
            <p:nvPr/>
          </p:nvCxnSpPr>
          <p:spPr>
            <a:xfrm flipV="1">
              <a:off x="6974413" y="2496197"/>
              <a:ext cx="568173" cy="30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4" idx="6"/>
              <a:endCxn id="184" idx="3"/>
            </p:cNvCxnSpPr>
            <p:nvPr/>
          </p:nvCxnSpPr>
          <p:spPr>
            <a:xfrm>
              <a:off x="6974413" y="2526399"/>
              <a:ext cx="567171" cy="185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4" idx="6"/>
              <a:endCxn id="185" idx="2"/>
            </p:cNvCxnSpPr>
            <p:nvPr/>
          </p:nvCxnSpPr>
          <p:spPr>
            <a:xfrm>
              <a:off x="6974413" y="2526399"/>
              <a:ext cx="583811" cy="353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23" idx="6"/>
              <a:endCxn id="186" idx="3"/>
            </p:cNvCxnSpPr>
            <p:nvPr/>
          </p:nvCxnSpPr>
          <p:spPr>
            <a:xfrm flipV="1">
              <a:off x="6974413" y="3142769"/>
              <a:ext cx="565168" cy="31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3" idx="6"/>
              <a:endCxn id="185" idx="4"/>
            </p:cNvCxnSpPr>
            <p:nvPr/>
          </p:nvCxnSpPr>
          <p:spPr>
            <a:xfrm flipV="1">
              <a:off x="6974413" y="2976746"/>
              <a:ext cx="588549" cy="197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3" idx="6"/>
              <a:endCxn id="187" idx="3"/>
            </p:cNvCxnSpPr>
            <p:nvPr/>
          </p:nvCxnSpPr>
          <p:spPr>
            <a:xfrm>
              <a:off x="6974413" y="3174505"/>
              <a:ext cx="564167" cy="183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2" idx="6"/>
              <a:endCxn id="188" idx="3"/>
            </p:cNvCxnSpPr>
            <p:nvPr/>
          </p:nvCxnSpPr>
          <p:spPr>
            <a:xfrm flipV="1">
              <a:off x="6974413" y="3573816"/>
              <a:ext cx="563166" cy="42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2" idx="6"/>
              <a:endCxn id="189" idx="3"/>
            </p:cNvCxnSpPr>
            <p:nvPr/>
          </p:nvCxnSpPr>
          <p:spPr>
            <a:xfrm flipV="1">
              <a:off x="6974413" y="3789340"/>
              <a:ext cx="562164" cy="205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2" idx="6"/>
              <a:endCxn id="190" idx="3"/>
            </p:cNvCxnSpPr>
            <p:nvPr/>
          </p:nvCxnSpPr>
          <p:spPr>
            <a:xfrm>
              <a:off x="6974413" y="3995091"/>
              <a:ext cx="561163" cy="9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2" idx="6"/>
              <a:endCxn id="191" idx="2"/>
            </p:cNvCxnSpPr>
            <p:nvPr/>
          </p:nvCxnSpPr>
          <p:spPr>
            <a:xfrm>
              <a:off x="6974413" y="3995091"/>
              <a:ext cx="577804" cy="17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30" idx="6"/>
              <a:endCxn id="192" idx="3"/>
            </p:cNvCxnSpPr>
            <p:nvPr/>
          </p:nvCxnSpPr>
          <p:spPr>
            <a:xfrm flipV="1">
              <a:off x="6974413" y="4435912"/>
              <a:ext cx="559161" cy="334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30" idx="6"/>
              <a:endCxn id="193" idx="4"/>
            </p:cNvCxnSpPr>
            <p:nvPr/>
          </p:nvCxnSpPr>
          <p:spPr>
            <a:xfrm flipV="1">
              <a:off x="6974413" y="4700937"/>
              <a:ext cx="580539" cy="69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30" idx="6"/>
              <a:endCxn id="194" idx="3"/>
            </p:cNvCxnSpPr>
            <p:nvPr/>
          </p:nvCxnSpPr>
          <p:spPr>
            <a:xfrm>
              <a:off x="6974413" y="4770309"/>
              <a:ext cx="557157" cy="96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9" idx="6"/>
              <a:endCxn id="195" idx="3"/>
            </p:cNvCxnSpPr>
            <p:nvPr/>
          </p:nvCxnSpPr>
          <p:spPr>
            <a:xfrm flipV="1">
              <a:off x="6974413" y="5082483"/>
              <a:ext cx="556156" cy="30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9" idx="6"/>
              <a:endCxn id="196" idx="2"/>
            </p:cNvCxnSpPr>
            <p:nvPr/>
          </p:nvCxnSpPr>
          <p:spPr>
            <a:xfrm flipV="1">
              <a:off x="6974413" y="5250839"/>
              <a:ext cx="572797" cy="139364"/>
            </a:xfrm>
            <a:prstGeom prst="line">
              <a:avLst/>
            </a:prstGeom>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072377" y="5733258"/>
              <a:ext cx="1081065" cy="461665"/>
            </a:xfrm>
            <a:prstGeom prst="rect">
              <a:avLst/>
            </a:prstGeom>
            <a:noFill/>
          </p:spPr>
          <p:txBody>
            <a:bodyPr wrap="square" rtlCol="0">
              <a:spAutoFit/>
            </a:bodyPr>
            <a:lstStyle/>
            <a:p>
              <a:pPr algn="ctr"/>
              <a:r>
                <a:rPr lang="en-GB" sz="1200" dirty="0" smtClean="0"/>
                <a:t>End consumers</a:t>
              </a:r>
              <a:endParaRPr lang="en-GB" sz="1200" dirty="0"/>
            </a:p>
          </p:txBody>
        </p:sp>
        <p:sp>
          <p:nvSpPr>
            <p:cNvPr id="236" name="TextBox 235"/>
            <p:cNvSpPr txBox="1"/>
            <p:nvPr/>
          </p:nvSpPr>
          <p:spPr>
            <a:xfrm>
              <a:off x="3398219" y="5733258"/>
              <a:ext cx="1081065" cy="461665"/>
            </a:xfrm>
            <a:prstGeom prst="rect">
              <a:avLst/>
            </a:prstGeom>
            <a:noFill/>
          </p:spPr>
          <p:txBody>
            <a:bodyPr wrap="square" rtlCol="0">
              <a:spAutoFit/>
            </a:bodyPr>
            <a:lstStyle/>
            <a:p>
              <a:pPr algn="ctr"/>
              <a:r>
                <a:rPr lang="en-GB" sz="1200" dirty="0" smtClean="0"/>
                <a:t>1</a:t>
              </a:r>
              <a:r>
                <a:rPr lang="en-GB" sz="1200" baseline="30000" dirty="0" smtClean="0"/>
                <a:t>st</a:t>
              </a:r>
              <a:r>
                <a:rPr lang="en-GB" sz="1200" dirty="0" smtClean="0"/>
                <a:t> tier suppliers</a:t>
              </a:r>
              <a:endParaRPr lang="en-GB" sz="1200" dirty="0"/>
            </a:p>
          </p:txBody>
        </p:sp>
        <p:sp>
          <p:nvSpPr>
            <p:cNvPr id="237" name="TextBox 236"/>
            <p:cNvSpPr txBox="1"/>
            <p:nvPr/>
          </p:nvSpPr>
          <p:spPr>
            <a:xfrm>
              <a:off x="2349877" y="5734210"/>
              <a:ext cx="1081065" cy="461665"/>
            </a:xfrm>
            <a:prstGeom prst="rect">
              <a:avLst/>
            </a:prstGeom>
            <a:noFill/>
          </p:spPr>
          <p:txBody>
            <a:bodyPr wrap="square" rtlCol="0">
              <a:spAutoFit/>
            </a:bodyPr>
            <a:lstStyle/>
            <a:p>
              <a:pPr algn="ctr"/>
              <a:r>
                <a:rPr lang="en-GB" sz="1200" dirty="0" smtClean="0"/>
                <a:t>2</a:t>
              </a:r>
              <a:r>
                <a:rPr lang="en-GB" sz="1200" baseline="30000" dirty="0" smtClean="0"/>
                <a:t>nd</a:t>
              </a:r>
              <a:r>
                <a:rPr lang="en-GB" sz="1200" dirty="0" smtClean="0"/>
                <a:t>  tier suppliers</a:t>
              </a:r>
              <a:endParaRPr lang="en-GB" sz="1200" dirty="0"/>
            </a:p>
          </p:txBody>
        </p:sp>
        <p:sp>
          <p:nvSpPr>
            <p:cNvPr id="238" name="TextBox 237"/>
            <p:cNvSpPr txBox="1"/>
            <p:nvPr/>
          </p:nvSpPr>
          <p:spPr>
            <a:xfrm>
              <a:off x="1268304" y="5734210"/>
              <a:ext cx="1081065" cy="461665"/>
            </a:xfrm>
            <a:prstGeom prst="rect">
              <a:avLst/>
            </a:prstGeom>
            <a:noFill/>
          </p:spPr>
          <p:txBody>
            <a:bodyPr wrap="square" rtlCol="0">
              <a:spAutoFit/>
            </a:bodyPr>
            <a:lstStyle/>
            <a:p>
              <a:pPr algn="ctr"/>
              <a:r>
                <a:rPr lang="en-GB" sz="1200" dirty="0" smtClean="0"/>
                <a:t>3</a:t>
              </a:r>
              <a:r>
                <a:rPr lang="en-GB" sz="1200" baseline="30000" dirty="0" smtClean="0"/>
                <a:t>rd</a:t>
              </a:r>
              <a:r>
                <a:rPr lang="en-GB" sz="1200" dirty="0" smtClean="0"/>
                <a:t> tier suppliers</a:t>
              </a:r>
              <a:endParaRPr lang="en-GB" sz="1200" dirty="0"/>
            </a:p>
          </p:txBody>
        </p:sp>
        <p:sp>
          <p:nvSpPr>
            <p:cNvPr id="240" name="TextBox 239"/>
            <p:cNvSpPr txBox="1"/>
            <p:nvPr/>
          </p:nvSpPr>
          <p:spPr>
            <a:xfrm>
              <a:off x="1744823" y="1335251"/>
              <a:ext cx="1739150" cy="276999"/>
            </a:xfrm>
            <a:prstGeom prst="rect">
              <a:avLst/>
            </a:prstGeom>
            <a:noFill/>
          </p:spPr>
          <p:txBody>
            <a:bodyPr wrap="square" rtlCol="0">
              <a:spAutoFit/>
            </a:bodyPr>
            <a:lstStyle/>
            <a:p>
              <a:r>
                <a:rPr lang="en-GB" sz="1200" b="1" dirty="0" smtClean="0"/>
                <a:t>upstream</a:t>
              </a:r>
              <a:endParaRPr lang="en-GB" sz="1200" b="1" dirty="0"/>
            </a:p>
          </p:txBody>
        </p:sp>
        <p:sp>
          <p:nvSpPr>
            <p:cNvPr id="241" name="TextBox 240"/>
            <p:cNvSpPr txBox="1"/>
            <p:nvPr/>
          </p:nvSpPr>
          <p:spPr>
            <a:xfrm>
              <a:off x="5693144" y="1361610"/>
              <a:ext cx="1739150" cy="276999"/>
            </a:xfrm>
            <a:prstGeom prst="rect">
              <a:avLst/>
            </a:prstGeom>
            <a:noFill/>
          </p:spPr>
          <p:txBody>
            <a:bodyPr wrap="square" rtlCol="0">
              <a:spAutoFit/>
            </a:bodyPr>
            <a:lstStyle/>
            <a:p>
              <a:pPr algn="r"/>
              <a:r>
                <a:rPr lang="en-GB" sz="1200" b="1" dirty="0" smtClean="0"/>
                <a:t>downstream</a:t>
              </a:r>
              <a:endParaRPr lang="en-GB" sz="1200" b="1" dirty="0"/>
            </a:p>
          </p:txBody>
        </p:sp>
        <p:cxnSp>
          <p:nvCxnSpPr>
            <p:cNvPr id="243" name="Straight Arrow Connector 242"/>
            <p:cNvCxnSpPr/>
            <p:nvPr/>
          </p:nvCxnSpPr>
          <p:spPr>
            <a:xfrm>
              <a:off x="2614398" y="1500109"/>
              <a:ext cx="3757502"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6" name="TextBox 255"/>
            <p:cNvSpPr txBox="1"/>
            <p:nvPr/>
          </p:nvSpPr>
          <p:spPr>
            <a:xfrm>
              <a:off x="4346543" y="5733258"/>
              <a:ext cx="1081065" cy="276999"/>
            </a:xfrm>
            <a:prstGeom prst="rect">
              <a:avLst/>
            </a:prstGeom>
            <a:noFill/>
          </p:spPr>
          <p:txBody>
            <a:bodyPr wrap="square" rtlCol="0">
              <a:spAutoFit/>
            </a:bodyPr>
            <a:lstStyle/>
            <a:p>
              <a:pPr algn="ctr"/>
              <a:r>
                <a:rPr lang="en-GB" sz="1200" b="1" dirty="0" smtClean="0"/>
                <a:t>Focal Firm</a:t>
              </a:r>
              <a:endParaRPr lang="en-GB" sz="1200" b="1" dirty="0"/>
            </a:p>
          </p:txBody>
        </p:sp>
      </p:grpSp>
      <p:sp>
        <p:nvSpPr>
          <p:cNvPr id="109" name="Rectangle 2"/>
          <p:cNvSpPr>
            <a:spLocks noGrp="1" noChangeArrowheads="1"/>
          </p:cNvSpPr>
          <p:nvPr>
            <p:ph type="title"/>
          </p:nvPr>
        </p:nvSpPr>
        <p:spPr>
          <a:xfrm>
            <a:off x="457200" y="274638"/>
            <a:ext cx="8229600" cy="1143000"/>
          </a:xfrm>
        </p:spPr>
        <p:txBody>
          <a:bodyPr>
            <a:normAutofit/>
          </a:bodyPr>
          <a:lstStyle/>
          <a:p>
            <a:r>
              <a:rPr lang="en-GB" sz="3200" dirty="0" smtClean="0"/>
              <a:t>Supply ‘chains’ are in fact complex ‘networks’</a:t>
            </a:r>
          </a:p>
        </p:txBody>
      </p:sp>
      <p:sp>
        <p:nvSpPr>
          <p:cNvPr id="2" name="Rectangle 1"/>
          <p:cNvSpPr/>
          <p:nvPr/>
        </p:nvSpPr>
        <p:spPr>
          <a:xfrm>
            <a:off x="2318852" y="6381328"/>
            <a:ext cx="4320863" cy="369332"/>
          </a:xfrm>
          <a:prstGeom prst="rect">
            <a:avLst/>
          </a:prstGeom>
        </p:spPr>
        <p:txBody>
          <a:bodyPr wrap="none">
            <a:spAutoFit/>
          </a:bodyPr>
          <a:lstStyle/>
          <a:p>
            <a:r>
              <a:rPr lang="en-GB" b="1" dirty="0"/>
              <a:t>Interconnected competing supply networks</a:t>
            </a:r>
            <a:endParaRPr lang="en-GB" dirty="0"/>
          </a:p>
        </p:txBody>
      </p:sp>
      <p:sp>
        <p:nvSpPr>
          <p:cNvPr id="3" name="Footer Placeholder 2"/>
          <p:cNvSpPr>
            <a:spLocks noGrp="1"/>
          </p:cNvSpPr>
          <p:nvPr>
            <p:ph type="ftr" sz="quarter" idx="3"/>
          </p:nvPr>
        </p:nvSpPr>
        <p:spPr/>
        <p:txBody>
          <a:bodyPr/>
          <a:lstStyle/>
          <a:p>
            <a:r>
              <a:rPr lang="en-GB" smtClean="0"/>
              <a:t>Enterprise and its Business Environment © Goodfellow Publishers 2016</a:t>
            </a:r>
            <a:endParaRPr lang="en-US" dirty="0"/>
          </a:p>
        </p:txBody>
      </p:sp>
    </p:spTree>
    <p:extLst>
      <p:ext uri="{BB962C8B-B14F-4D97-AF65-F5344CB8AC3E}">
        <p14:creationId xmlns:p14="http://schemas.microsoft.com/office/powerpoint/2010/main" val="286872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923004"/>
          </a:xfrm>
        </p:spPr>
        <p:txBody>
          <a:bodyPr>
            <a:normAutofit/>
          </a:bodyPr>
          <a:lstStyle/>
          <a:p>
            <a:r>
              <a:rPr lang="en-GB" sz="3200" dirty="0" smtClean="0"/>
              <a:t>Networks,  not supply chains</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807560"/>
            <a:ext cx="5292080" cy="4076565"/>
          </a:xfrm>
          <a:prstGeom prst="rect">
            <a:avLst/>
          </a:prstGeom>
        </p:spPr>
      </p:pic>
      <p:sp>
        <p:nvSpPr>
          <p:cNvPr id="4" name="Rectangle 3"/>
          <p:cNvSpPr/>
          <p:nvPr/>
        </p:nvSpPr>
        <p:spPr>
          <a:xfrm>
            <a:off x="0" y="6591596"/>
            <a:ext cx="6382806" cy="276999"/>
          </a:xfrm>
          <a:prstGeom prst="rect">
            <a:avLst/>
          </a:prstGeom>
        </p:spPr>
        <p:txBody>
          <a:bodyPr wrap="square">
            <a:spAutoFit/>
          </a:bodyPr>
          <a:lstStyle/>
          <a:p>
            <a:r>
              <a:rPr lang="en-GB" sz="1200" dirty="0" smtClean="0"/>
              <a:t>Adapted from:  </a:t>
            </a:r>
            <a:r>
              <a:rPr lang="en-GB" sz="1200" dirty="0" smtClean="0">
                <a:hlinkClick r:id="rId4"/>
              </a:rPr>
              <a:t>http</a:t>
            </a:r>
            <a:r>
              <a:rPr lang="en-GB" sz="1200" dirty="0">
                <a:hlinkClick r:id="rId4"/>
              </a:rPr>
              <a:t>://</a:t>
            </a:r>
            <a:r>
              <a:rPr lang="en-GB" sz="1200" dirty="0" smtClean="0">
                <a:hlinkClick r:id="rId4"/>
              </a:rPr>
              <a:t>www.scotland.gov.uk/Publications/2011/02/22152837/0</a:t>
            </a:r>
            <a:r>
              <a:rPr lang="en-GB" sz="1200" dirty="0" smtClean="0"/>
              <a:t> </a:t>
            </a:r>
            <a:endParaRPr lang="en-GB" sz="1200" dirty="0"/>
          </a:p>
        </p:txBody>
      </p:sp>
      <p:pic>
        <p:nvPicPr>
          <p:cNvPr id="3074" name="Picture 2" descr="C:\Users\cr114\AppData\Local\Microsoft\Windows\Temporary Internet Files\Content.IE5\GTPRTA7T\MC9001555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3103" y="548680"/>
            <a:ext cx="1829714" cy="9884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r114\AppData\Local\Microsoft\Windows\Temporary Internet Files\Content.IE5\RFEGBDNB\MP900262276[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11323" y="616824"/>
            <a:ext cx="2433464" cy="1606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r114\AppData\Local\Microsoft\Windows\Temporary Internet Files\Content.IE5\RFEGBDNB\MP900262276[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02703" y="1417747"/>
            <a:ext cx="2433464" cy="16060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r114\AppData\Local\Microsoft\Windows\Temporary Internet Files\Content.IE5\RFEGBDNB\MP900262276[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31403" y="1136684"/>
            <a:ext cx="2433464" cy="16060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4572000" y="1136684"/>
            <a:ext cx="1011104" cy="3389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6658407" y="1633360"/>
            <a:ext cx="0" cy="9631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5435398" y="2623372"/>
            <a:ext cx="2376962"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6" name="Picture 4" descr="C:\Users\cr114\AppData\Local\Microsoft\Windows\Temporary Internet Files\Content.IE5\RFEGBDNB\MC900303655[1].wmf"/>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906" y="1866434"/>
            <a:ext cx="379031" cy="55969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V="1">
            <a:off x="4699610" y="1537146"/>
            <a:ext cx="1096526" cy="4084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1907704" y="2146283"/>
            <a:ext cx="1023699" cy="8775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902" y="3052629"/>
            <a:ext cx="2139170" cy="1110630"/>
          </a:xfrm>
          <a:prstGeom prst="rect">
            <a:avLst/>
          </a:prstGeom>
        </p:spPr>
      </p:pic>
      <p:cxnSp>
        <p:nvCxnSpPr>
          <p:cNvPr id="29" name="Elbow Connector 28"/>
          <p:cNvCxnSpPr>
            <a:endCxn id="21" idx="3"/>
          </p:cNvCxnSpPr>
          <p:nvPr/>
        </p:nvCxnSpPr>
        <p:spPr>
          <a:xfrm rot="16200000" flipV="1">
            <a:off x="1817796" y="4491220"/>
            <a:ext cx="2773384" cy="100683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pic>
        <p:nvPicPr>
          <p:cNvPr id="4100" name="Picture 4" descr="https://sp.yimg.com/ib/th?id=JN.AlrxyP0x156QUBcvogeN4w&amp;pid=15.1&amp;P=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1207" y="1482347"/>
            <a:ext cx="519730" cy="51973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flipH="1">
            <a:off x="3707906" y="6381328"/>
            <a:ext cx="279005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578281" y="2233812"/>
            <a:ext cx="245993" cy="8775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a:off x="1331640" y="2114954"/>
            <a:ext cx="144017" cy="10612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292084" y="1681768"/>
            <a:ext cx="1235951" cy="369332"/>
          </a:xfrm>
          <a:prstGeom prst="rect">
            <a:avLst/>
          </a:prstGeom>
          <a:noFill/>
        </p:spPr>
        <p:txBody>
          <a:bodyPr wrap="square" rtlCol="0">
            <a:spAutoFit/>
          </a:bodyPr>
          <a:lstStyle/>
          <a:p>
            <a:r>
              <a:rPr lang="en-GB" dirty="0" smtClean="0"/>
              <a:t>What else?</a:t>
            </a:r>
            <a:endParaRPr lang="en-GB" dirty="0"/>
          </a:p>
        </p:txBody>
      </p:sp>
      <p:sp>
        <p:nvSpPr>
          <p:cNvPr id="5" name="Footer Placeholder 4"/>
          <p:cNvSpPr>
            <a:spLocks noGrp="1"/>
          </p:cNvSpPr>
          <p:nvPr>
            <p:ph type="ftr" sz="quarter" idx="11"/>
          </p:nvPr>
        </p:nvSpPr>
        <p:spPr/>
        <p:txBody>
          <a:bodyPr/>
          <a:lstStyle/>
          <a:p>
            <a:r>
              <a:rPr lang="en-GB" smtClean="0"/>
              <a:t>Enterprise and its Business Environment © Goodfellow Publishers 2016</a:t>
            </a:r>
            <a:endParaRPr lang="en-US"/>
          </a:p>
        </p:txBody>
      </p:sp>
    </p:spTree>
    <p:extLst>
      <p:ext uri="{BB962C8B-B14F-4D97-AF65-F5344CB8AC3E}">
        <p14:creationId xmlns:p14="http://schemas.microsoft.com/office/powerpoint/2010/main" val="101855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1752600"/>
            <a:ext cx="7990656" cy="4114800"/>
          </a:xfrm>
        </p:spPr>
        <p:txBody>
          <a:bodyPr>
            <a:normAutofit/>
          </a:bodyPr>
          <a:lstStyle/>
          <a:p>
            <a:pPr marL="6350" indent="7938" defTabSz="914400">
              <a:buFont typeface="Monotype Sorts" charset="2"/>
              <a:buNone/>
            </a:pPr>
            <a:r>
              <a:rPr lang="en-GB" dirty="0" smtClean="0"/>
              <a:t>“</a:t>
            </a:r>
            <a:r>
              <a:rPr lang="en-GB" sz="2400" i="1" dirty="0" smtClean="0"/>
              <a:t>……..</a:t>
            </a:r>
            <a:r>
              <a:rPr lang="en-GB" sz="2400" i="1" dirty="0" smtClean="0">
                <a:solidFill>
                  <a:srgbClr val="C00000"/>
                </a:solidFill>
              </a:rPr>
              <a:t>all activities associated with the flow and transformation of goods</a:t>
            </a:r>
            <a:r>
              <a:rPr lang="en-GB" sz="2400" i="1" dirty="0" smtClean="0"/>
              <a:t> from raw materials stage (extraction), through to the user, as well as the associated information flows. </a:t>
            </a:r>
          </a:p>
          <a:p>
            <a:pPr marL="6350" indent="7938" defTabSz="914400">
              <a:buFont typeface="Monotype Sorts" charset="2"/>
              <a:buNone/>
            </a:pPr>
            <a:r>
              <a:rPr lang="en-GB" sz="2400" i="1" dirty="0" smtClean="0"/>
              <a:t>Material and information flow both up and down the supply chain.” </a:t>
            </a:r>
          </a:p>
          <a:p>
            <a:pPr marL="6350" indent="7938" defTabSz="914400">
              <a:buFont typeface="Monotype Sorts" charset="2"/>
              <a:buNone/>
            </a:pPr>
            <a:endParaRPr lang="en-GB" sz="2400" i="1" dirty="0" smtClean="0"/>
          </a:p>
          <a:p>
            <a:pPr marL="6350" indent="7938" defTabSz="914400">
              <a:buFont typeface="Monotype Sorts" charset="2"/>
              <a:buNone/>
            </a:pPr>
            <a:endParaRPr lang="en-GB" dirty="0" smtClean="0"/>
          </a:p>
        </p:txBody>
      </p:sp>
      <p:sp>
        <p:nvSpPr>
          <p:cNvPr id="19460" name="Text Box 4"/>
          <p:cNvSpPr txBox="1">
            <a:spLocks noChangeArrowheads="1"/>
          </p:cNvSpPr>
          <p:nvPr/>
        </p:nvSpPr>
        <p:spPr bwMode="auto">
          <a:xfrm>
            <a:off x="755576" y="6093296"/>
            <a:ext cx="4648200" cy="307777"/>
          </a:xfrm>
          <a:prstGeom prst="rect">
            <a:avLst/>
          </a:prstGeom>
          <a:noFill/>
          <a:ln w="9525">
            <a:noFill/>
            <a:miter lim="800000"/>
            <a:headEnd/>
            <a:tailEnd/>
          </a:ln>
        </p:spPr>
        <p:txBody>
          <a:bodyPr>
            <a:spAutoFit/>
          </a:bodyPr>
          <a:lstStyle/>
          <a:p>
            <a:pPr eaLnBrk="1" hangingPunct="1">
              <a:spcBef>
                <a:spcPct val="50000"/>
              </a:spcBef>
            </a:pPr>
            <a:r>
              <a:rPr lang="en-GB" sz="1400" i="1" dirty="0" err="1"/>
              <a:t>Handfield</a:t>
            </a:r>
            <a:r>
              <a:rPr lang="en-GB" sz="1400" i="1" dirty="0"/>
              <a:t> and Nicholas, (1999), p. 2.</a:t>
            </a:r>
          </a:p>
        </p:txBody>
      </p:sp>
      <p:sp>
        <p:nvSpPr>
          <p:cNvPr id="6" name="Rectangle 2"/>
          <p:cNvSpPr>
            <a:spLocks noGrp="1" noChangeArrowheads="1"/>
          </p:cNvSpPr>
          <p:nvPr>
            <p:ph type="title"/>
          </p:nvPr>
        </p:nvSpPr>
        <p:spPr/>
        <p:txBody>
          <a:bodyPr/>
          <a:lstStyle/>
          <a:p>
            <a:r>
              <a:rPr lang="en-GB" dirty="0" smtClean="0"/>
              <a:t>The Supply Chain encompasses…..</a:t>
            </a: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116632"/>
            <a:ext cx="8229600" cy="1143000"/>
          </a:xfrm>
        </p:spPr>
        <p:txBody>
          <a:bodyPr>
            <a:normAutofit/>
          </a:bodyPr>
          <a:lstStyle/>
          <a:p>
            <a:pPr eaLnBrk="1" hangingPunct="1"/>
            <a:r>
              <a:rPr lang="en-GB" sz="3200" dirty="0" smtClean="0"/>
              <a:t>The end-to-end supply chain</a:t>
            </a:r>
          </a:p>
        </p:txBody>
      </p:sp>
      <p:sp>
        <p:nvSpPr>
          <p:cNvPr id="217095" name="Rectangle 7"/>
          <p:cNvSpPr>
            <a:spLocks noChangeArrowheads="1"/>
          </p:cNvSpPr>
          <p:nvPr/>
        </p:nvSpPr>
        <p:spPr bwMode="auto">
          <a:xfrm>
            <a:off x="4572000" y="4942051"/>
            <a:ext cx="3816350" cy="575182"/>
          </a:xfrm>
          <a:prstGeom prst="rect">
            <a:avLst/>
          </a:prstGeom>
          <a:solidFill>
            <a:schemeClr val="bg1"/>
          </a:solidFill>
          <a:ln w="9525">
            <a:noFill/>
            <a:miter lim="800000"/>
            <a:headEnd/>
            <a:tailEnd/>
          </a:ln>
        </p:spPr>
        <p:txBody>
          <a:bodyPr wrap="none" anchor="ctr"/>
          <a:lstStyle/>
          <a:p>
            <a:endParaRPr lang="en-US"/>
          </a:p>
        </p:txBody>
      </p:sp>
      <p:sp>
        <p:nvSpPr>
          <p:cNvPr id="32772" name="Text Box 9"/>
          <p:cNvSpPr txBox="1">
            <a:spLocks noChangeArrowheads="1"/>
          </p:cNvSpPr>
          <p:nvPr/>
        </p:nvSpPr>
        <p:spPr bwMode="auto">
          <a:xfrm>
            <a:off x="0" y="6550223"/>
            <a:ext cx="4177234" cy="307777"/>
          </a:xfrm>
          <a:prstGeom prst="rect">
            <a:avLst/>
          </a:prstGeom>
          <a:noFill/>
          <a:ln w="9525">
            <a:noFill/>
            <a:miter lim="800000"/>
            <a:headEnd/>
            <a:tailEnd/>
          </a:ln>
        </p:spPr>
        <p:txBody>
          <a:bodyPr wrap="none">
            <a:spAutoFit/>
          </a:bodyPr>
          <a:lstStyle/>
          <a:p>
            <a:r>
              <a:rPr lang="en-GB" sz="1400" i="1" dirty="0"/>
              <a:t>Source: Waters (2002) and Harrison &amp; van </a:t>
            </a:r>
            <a:r>
              <a:rPr lang="en-GB" sz="1400" i="1" dirty="0" err="1"/>
              <a:t>Hoek</a:t>
            </a:r>
            <a:r>
              <a:rPr lang="en-GB" sz="1400" i="1" dirty="0"/>
              <a:t> (2002)</a:t>
            </a:r>
          </a:p>
        </p:txBody>
      </p:sp>
      <p:pic>
        <p:nvPicPr>
          <p:cNvPr id="32773" name="Picture 10"/>
          <p:cNvPicPr>
            <a:picLocks noChangeAspect="1" noChangeArrowheads="1"/>
          </p:cNvPicPr>
          <p:nvPr/>
        </p:nvPicPr>
        <p:blipFill>
          <a:blip r:embed="rId3" cstate="print"/>
          <a:srcRect/>
          <a:stretch>
            <a:fillRect/>
          </a:stretch>
        </p:blipFill>
        <p:spPr bwMode="auto">
          <a:xfrm>
            <a:off x="357188" y="1655925"/>
            <a:ext cx="8353425" cy="4011910"/>
          </a:xfrm>
          <a:prstGeom prst="rect">
            <a:avLst/>
          </a:prstGeom>
          <a:noFill/>
          <a:ln w="9525">
            <a:noFill/>
            <a:miter lim="800000"/>
            <a:headEnd/>
            <a:tailEnd/>
          </a:ln>
        </p:spPr>
      </p:pic>
      <p:sp>
        <p:nvSpPr>
          <p:cNvPr id="217094" name="Rectangle 6"/>
          <p:cNvSpPr>
            <a:spLocks noChangeArrowheads="1"/>
          </p:cNvSpPr>
          <p:nvPr/>
        </p:nvSpPr>
        <p:spPr bwMode="auto">
          <a:xfrm>
            <a:off x="1403648" y="5091771"/>
            <a:ext cx="1458913" cy="304800"/>
          </a:xfrm>
          <a:prstGeom prst="rect">
            <a:avLst/>
          </a:prstGeom>
          <a:solidFill>
            <a:schemeClr val="bg1"/>
          </a:solidFill>
          <a:ln w="9525">
            <a:noFill/>
            <a:miter lim="800000"/>
            <a:headEnd/>
            <a:tailEnd/>
          </a:ln>
        </p:spPr>
        <p:txBody>
          <a:bodyPr wrap="none" anchor="ctr"/>
          <a:lstStyle/>
          <a:p>
            <a:pPr algn="ctr"/>
            <a:r>
              <a:rPr lang="en-GB" sz="1400" dirty="0"/>
              <a:t>Supply side</a:t>
            </a:r>
          </a:p>
        </p:txBody>
      </p:sp>
      <p:sp>
        <p:nvSpPr>
          <p:cNvPr id="13" name="Rectangle 6"/>
          <p:cNvSpPr>
            <a:spLocks noChangeArrowheads="1"/>
          </p:cNvSpPr>
          <p:nvPr/>
        </p:nvSpPr>
        <p:spPr bwMode="auto">
          <a:xfrm>
            <a:off x="5796136" y="5091771"/>
            <a:ext cx="1458912" cy="304800"/>
          </a:xfrm>
          <a:prstGeom prst="rect">
            <a:avLst/>
          </a:prstGeom>
          <a:solidFill>
            <a:schemeClr val="bg1"/>
          </a:solidFill>
          <a:ln w="9525">
            <a:noFill/>
            <a:miter lim="800000"/>
            <a:headEnd/>
            <a:tailEnd/>
          </a:ln>
        </p:spPr>
        <p:txBody>
          <a:bodyPr wrap="none" anchor="ctr"/>
          <a:lstStyle/>
          <a:p>
            <a:pPr algn="ctr"/>
            <a:r>
              <a:rPr lang="en-GB" sz="1400" dirty="0"/>
              <a:t>Demand side</a:t>
            </a:r>
          </a:p>
        </p:txBody>
      </p:sp>
      <p:cxnSp>
        <p:nvCxnSpPr>
          <p:cNvPr id="15" name="Straight Arrow Connector 14"/>
          <p:cNvCxnSpPr/>
          <p:nvPr/>
        </p:nvCxnSpPr>
        <p:spPr>
          <a:xfrm>
            <a:off x="755576" y="5379803"/>
            <a:ext cx="3096344"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32040" y="5379803"/>
            <a:ext cx="3096344"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58215" y="4731731"/>
            <a:ext cx="1133872" cy="158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3030223" y="4803739"/>
            <a:ext cx="936104" cy="360040"/>
          </a:xfrm>
          <a:prstGeom prst="rect">
            <a:avLst/>
          </a:prstGeom>
          <a:solidFill>
            <a:schemeClr val="bg1"/>
          </a:solidFill>
          <a:ln w="9525">
            <a:noFill/>
            <a:miter lim="800000"/>
            <a:headEnd/>
            <a:tailEnd/>
          </a:ln>
        </p:spPr>
        <p:txBody>
          <a:bodyPr wrap="none" anchor="ctr"/>
          <a:lstStyle/>
          <a:p>
            <a:r>
              <a:rPr lang="en-GB" sz="1400" dirty="0" smtClean="0"/>
              <a:t>Purchasing</a:t>
            </a:r>
          </a:p>
          <a:p>
            <a:r>
              <a:rPr lang="en-GB" sz="1400" dirty="0" smtClean="0"/>
              <a:t> </a:t>
            </a:r>
            <a:r>
              <a:rPr lang="en-GB" sz="1400" dirty="0"/>
              <a:t>and supply</a:t>
            </a:r>
          </a:p>
        </p:txBody>
      </p:sp>
      <p:cxnSp>
        <p:nvCxnSpPr>
          <p:cNvPr id="23" name="Straight Arrow Connector 22"/>
          <p:cNvCxnSpPr/>
          <p:nvPr/>
        </p:nvCxnSpPr>
        <p:spPr>
          <a:xfrm>
            <a:off x="4716016" y="4731731"/>
            <a:ext cx="1008112"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744283" y="4873189"/>
            <a:ext cx="1008112" cy="216024"/>
          </a:xfrm>
          <a:prstGeom prst="rect">
            <a:avLst/>
          </a:prstGeom>
          <a:solidFill>
            <a:schemeClr val="bg1"/>
          </a:solidFill>
          <a:ln w="9525">
            <a:noFill/>
            <a:miter lim="800000"/>
            <a:headEnd/>
            <a:tailEnd/>
          </a:ln>
        </p:spPr>
        <p:txBody>
          <a:bodyPr wrap="none" anchor="ctr"/>
          <a:lstStyle/>
          <a:p>
            <a:pPr algn="ctr"/>
            <a:r>
              <a:rPr lang="en-GB" sz="1400" dirty="0"/>
              <a:t>Physical </a:t>
            </a:r>
            <a:endParaRPr lang="en-GB" sz="1400" dirty="0" smtClean="0"/>
          </a:p>
          <a:p>
            <a:pPr algn="ctr"/>
            <a:r>
              <a:rPr lang="en-GB" sz="1400" dirty="0" smtClean="0"/>
              <a:t>distribution</a:t>
            </a:r>
            <a:endParaRPr lang="en-GB" sz="1400" dirty="0"/>
          </a:p>
        </p:txBody>
      </p:sp>
      <p:sp>
        <p:nvSpPr>
          <p:cNvPr id="32788" name="TextBox 30"/>
          <p:cNvSpPr txBox="1">
            <a:spLocks noChangeArrowheads="1"/>
          </p:cNvSpPr>
          <p:nvPr/>
        </p:nvSpPr>
        <p:spPr bwMode="auto">
          <a:xfrm rot="-5400000">
            <a:off x="-919800" y="3302163"/>
            <a:ext cx="2519363" cy="369887"/>
          </a:xfrm>
          <a:prstGeom prst="rect">
            <a:avLst/>
          </a:prstGeom>
          <a:noFill/>
          <a:ln w="9525">
            <a:noFill/>
            <a:miter lim="800000"/>
            <a:headEnd/>
            <a:tailEnd/>
          </a:ln>
        </p:spPr>
        <p:txBody>
          <a:bodyPr wrap="none">
            <a:spAutoFit/>
          </a:bodyPr>
          <a:lstStyle/>
          <a:p>
            <a:r>
              <a:rPr lang="en-GB" dirty="0"/>
              <a:t>Primary manufacturers</a:t>
            </a:r>
          </a:p>
        </p:txBody>
      </p:sp>
      <p:sp>
        <p:nvSpPr>
          <p:cNvPr id="32789" name="TextBox 31"/>
          <p:cNvSpPr txBox="1">
            <a:spLocks noChangeArrowheads="1"/>
          </p:cNvSpPr>
          <p:nvPr/>
        </p:nvSpPr>
        <p:spPr bwMode="auto">
          <a:xfrm rot="-5400000">
            <a:off x="7823994" y="3475994"/>
            <a:ext cx="1724025" cy="369887"/>
          </a:xfrm>
          <a:prstGeom prst="rect">
            <a:avLst/>
          </a:prstGeom>
          <a:noFill/>
          <a:ln w="9525">
            <a:noFill/>
            <a:miter lim="800000"/>
            <a:headEnd/>
            <a:tailEnd/>
          </a:ln>
        </p:spPr>
        <p:txBody>
          <a:bodyPr wrap="none">
            <a:spAutoFit/>
          </a:bodyPr>
          <a:lstStyle/>
          <a:p>
            <a:r>
              <a:rPr lang="en-GB"/>
              <a:t>End customers</a:t>
            </a:r>
          </a:p>
        </p:txBody>
      </p:sp>
      <p:cxnSp>
        <p:nvCxnSpPr>
          <p:cNvPr id="34" name="Straight Arrow Connector 33"/>
          <p:cNvCxnSpPr/>
          <p:nvPr/>
        </p:nvCxnSpPr>
        <p:spPr>
          <a:xfrm>
            <a:off x="755576" y="6021288"/>
            <a:ext cx="7344816"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3223097" y="5688171"/>
            <a:ext cx="2520280" cy="304800"/>
          </a:xfrm>
          <a:prstGeom prst="rect">
            <a:avLst/>
          </a:prstGeom>
          <a:solidFill>
            <a:schemeClr val="bg1"/>
          </a:solidFill>
          <a:ln w="9525">
            <a:noFill/>
            <a:miter lim="800000"/>
            <a:headEnd/>
            <a:tailEnd/>
          </a:ln>
        </p:spPr>
        <p:txBody>
          <a:bodyPr wrap="none" anchor="ctr"/>
          <a:lstStyle/>
          <a:p>
            <a:pPr algn="ctr"/>
            <a:r>
              <a:rPr lang="en-GB" b="1" dirty="0">
                <a:solidFill>
                  <a:schemeClr val="accent2"/>
                </a:solidFill>
                <a:latin typeface="Arial Narrow" panose="020B0606020202030204" pitchFamily="34" charset="0"/>
              </a:rPr>
              <a:t>Supply </a:t>
            </a:r>
            <a:r>
              <a:rPr lang="en-GB" b="1" dirty="0" smtClean="0">
                <a:solidFill>
                  <a:schemeClr val="accent2"/>
                </a:solidFill>
                <a:latin typeface="Arial Narrow" panose="020B0606020202030204" pitchFamily="34" charset="0"/>
              </a:rPr>
              <a:t>Chain Management</a:t>
            </a:r>
            <a:endParaRPr lang="en-GB" b="1" dirty="0">
              <a:solidFill>
                <a:schemeClr val="accent2"/>
              </a:solidFill>
              <a:latin typeface="Arial Narrow" panose="020B0606020202030204" pitchFamily="34" charset="0"/>
            </a:endParaRPr>
          </a:p>
        </p:txBody>
      </p:sp>
      <p:sp>
        <p:nvSpPr>
          <p:cNvPr id="2" name="TextBox 1"/>
          <p:cNvSpPr txBox="1"/>
          <p:nvPr/>
        </p:nvSpPr>
        <p:spPr>
          <a:xfrm>
            <a:off x="3761418" y="3381748"/>
            <a:ext cx="1243385" cy="369332"/>
          </a:xfrm>
          <a:prstGeom prst="rect">
            <a:avLst/>
          </a:prstGeom>
          <a:noFill/>
        </p:spPr>
        <p:txBody>
          <a:bodyPr wrap="square" rtlCol="0">
            <a:spAutoFit/>
          </a:bodyPr>
          <a:lstStyle/>
          <a:p>
            <a:pPr algn="ctr"/>
            <a:r>
              <a:rPr lang="en-GB" b="1" dirty="0" smtClean="0">
                <a:latin typeface="Arial Narrow" panose="020B0606020202030204" pitchFamily="34" charset="0"/>
              </a:rPr>
              <a:t>Focal firm</a:t>
            </a:r>
            <a:endParaRPr lang="en-GB" b="1" dirty="0">
              <a:latin typeface="Arial Narrow" panose="020B0606020202030204" pitchFamily="34" charset="0"/>
            </a:endParaRPr>
          </a:p>
        </p:txBody>
      </p:sp>
      <p:sp>
        <p:nvSpPr>
          <p:cNvPr id="3" name="Footer Placeholder 2"/>
          <p:cNvSpPr>
            <a:spLocks noGrp="1"/>
          </p:cNvSpPr>
          <p:nvPr>
            <p:ph type="ftr" sz="quarter" idx="11"/>
          </p:nvPr>
        </p:nvSpPr>
        <p:spPr/>
        <p:txBody>
          <a:bodyPr/>
          <a:lstStyle/>
          <a:p>
            <a:r>
              <a:rPr lang="en-GB" smtClean="0"/>
              <a:t>Enterprise and its Business Environment © Goodfellow Publishers 2016</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blinds(horizontal)">
                                      <p:cBhvr>
                                        <p:cTn id="9" dur="500"/>
                                        <p:tgtEl>
                                          <p:spTgt spid="34"/>
                                        </p:tgtEl>
                                      </p:cBhvr>
                                    </p:animEffect>
                                  </p:childTnLst>
                                </p:cTn>
                              </p:par>
                              <p:par>
                                <p:cTn id="10" presetID="3" presetClass="entr" presetSubtype="10" fill="hold" grpId="1"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11560" y="1484784"/>
            <a:ext cx="7772400" cy="4114800"/>
          </a:xfrm>
        </p:spPr>
        <p:txBody>
          <a:bodyPr>
            <a:normAutofit/>
          </a:bodyPr>
          <a:lstStyle/>
          <a:p>
            <a:pPr marL="6350" indent="7938" algn="just" defTabSz="914400">
              <a:buFont typeface="Monotype Sorts" charset="2"/>
              <a:buNone/>
            </a:pPr>
            <a:endParaRPr lang="en-GB" sz="2400" i="1" dirty="0" smtClean="0"/>
          </a:p>
          <a:p>
            <a:pPr marL="6350" indent="7938" algn="just" defTabSz="914400">
              <a:buFont typeface="Monotype Sorts" charset="2"/>
              <a:buNone/>
            </a:pPr>
            <a:r>
              <a:rPr lang="en-GB" sz="2400" i="1" dirty="0" smtClean="0"/>
              <a:t>“……the </a:t>
            </a:r>
            <a:r>
              <a:rPr lang="en-GB" sz="2400" i="1" dirty="0" smtClean="0">
                <a:solidFill>
                  <a:srgbClr val="C00000"/>
                </a:solidFill>
              </a:rPr>
              <a:t>integration of these activities</a:t>
            </a:r>
            <a:r>
              <a:rPr lang="en-GB" sz="2400" i="1" dirty="0" smtClean="0"/>
              <a:t> through improved supply chain relationships, to achieve a </a:t>
            </a:r>
            <a:r>
              <a:rPr lang="en-GB" sz="2400" i="1" dirty="0" smtClean="0">
                <a:solidFill>
                  <a:srgbClr val="C00000"/>
                </a:solidFill>
              </a:rPr>
              <a:t>sustainable competitive advantage</a:t>
            </a:r>
            <a:r>
              <a:rPr lang="en-GB" sz="2400" i="1" dirty="0" smtClean="0"/>
              <a:t>.”</a:t>
            </a:r>
          </a:p>
          <a:p>
            <a:pPr marL="6350" indent="7938" algn="just" defTabSz="914400">
              <a:buFont typeface="Monotype Sorts" charset="2"/>
              <a:buNone/>
            </a:pPr>
            <a:endParaRPr lang="en-GB" dirty="0" smtClean="0"/>
          </a:p>
          <a:p>
            <a:pPr marL="6350" indent="7938" defTabSz="914400">
              <a:buFont typeface="Monotype Sorts" charset="2"/>
              <a:buNone/>
            </a:pPr>
            <a:endParaRPr lang="en-GB" dirty="0" smtClean="0"/>
          </a:p>
        </p:txBody>
      </p:sp>
      <p:sp>
        <p:nvSpPr>
          <p:cNvPr id="19460" name="Text Box 4"/>
          <p:cNvSpPr txBox="1">
            <a:spLocks noChangeArrowheads="1"/>
          </p:cNvSpPr>
          <p:nvPr/>
        </p:nvSpPr>
        <p:spPr bwMode="auto">
          <a:xfrm>
            <a:off x="611560" y="3356992"/>
            <a:ext cx="4648200" cy="307777"/>
          </a:xfrm>
          <a:prstGeom prst="rect">
            <a:avLst/>
          </a:prstGeom>
          <a:noFill/>
          <a:ln w="9525">
            <a:noFill/>
            <a:miter lim="800000"/>
            <a:headEnd/>
            <a:tailEnd/>
          </a:ln>
        </p:spPr>
        <p:txBody>
          <a:bodyPr>
            <a:spAutoFit/>
          </a:bodyPr>
          <a:lstStyle/>
          <a:p>
            <a:pPr eaLnBrk="1" hangingPunct="1">
              <a:spcBef>
                <a:spcPct val="50000"/>
              </a:spcBef>
            </a:pPr>
            <a:r>
              <a:rPr lang="en-GB" sz="1400" i="1" dirty="0" err="1"/>
              <a:t>Handfield</a:t>
            </a:r>
            <a:r>
              <a:rPr lang="en-GB" sz="1400" i="1" dirty="0"/>
              <a:t> and Nicholas, (1999), p. 2.</a:t>
            </a:r>
          </a:p>
        </p:txBody>
      </p:sp>
      <p:sp>
        <p:nvSpPr>
          <p:cNvPr id="6" name="Rectangle 2"/>
          <p:cNvSpPr>
            <a:spLocks noGrp="1" noChangeArrowheads="1"/>
          </p:cNvSpPr>
          <p:nvPr>
            <p:ph type="title"/>
          </p:nvPr>
        </p:nvSpPr>
        <p:spPr/>
        <p:txBody>
          <a:bodyPr/>
          <a:lstStyle/>
          <a:p>
            <a:pPr eaLnBrk="1" hangingPunct="1"/>
            <a:r>
              <a:rPr lang="en-GB" dirty="0" smtClean="0"/>
              <a:t>Supply Chain Management is..</a:t>
            </a:r>
          </a:p>
        </p:txBody>
      </p:sp>
      <p:sp>
        <p:nvSpPr>
          <p:cNvPr id="2" name="Footer Placeholder 1"/>
          <p:cNvSpPr>
            <a:spLocks noGrp="1"/>
          </p:cNvSpPr>
          <p:nvPr>
            <p:ph type="ftr" sz="quarter" idx="3"/>
          </p:nvPr>
        </p:nvSpPr>
        <p:spPr/>
        <p:txBody>
          <a:bodyPr/>
          <a:lstStyle/>
          <a:p>
            <a:r>
              <a:rPr lang="en-GB" smtClean="0"/>
              <a:t>Enterprise and its Business Environment © Goodfellow Publishers 2016</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bitious3">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2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2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2681</TotalTime>
  <Words>4918</Words>
  <Application>Microsoft Office PowerPoint</Application>
  <PresentationFormat>On-screen Show (4:3)</PresentationFormat>
  <Paragraphs>771</Paragraphs>
  <Slides>45</Slides>
  <Notes>41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ＭＳ Ｐゴシック</vt:lpstr>
      <vt:lpstr>Arial</vt:lpstr>
      <vt:lpstr>Arial Narrow</vt:lpstr>
      <vt:lpstr>Calibri</vt:lpstr>
      <vt:lpstr>Courier New</vt:lpstr>
      <vt:lpstr>Monotype Sorts</vt:lpstr>
      <vt:lpstr>Tahoma</vt:lpstr>
      <vt:lpstr>Times</vt:lpstr>
      <vt:lpstr>Times New Roman</vt:lpstr>
      <vt:lpstr>Wingdings</vt:lpstr>
      <vt:lpstr>Office Theme</vt:lpstr>
      <vt:lpstr>Ambitious3</vt:lpstr>
      <vt:lpstr>Logistics &amp; Supply Chain Management</vt:lpstr>
      <vt:lpstr>Agenda…..</vt:lpstr>
      <vt:lpstr>PowerPoint Presentation</vt:lpstr>
      <vt:lpstr>PowerPoint Presentation</vt:lpstr>
      <vt:lpstr>Supply ‘chains’ are in fact complex ‘networks’</vt:lpstr>
      <vt:lpstr>Networks,  not supply chains</vt:lpstr>
      <vt:lpstr>The Supply Chain encompasses…..</vt:lpstr>
      <vt:lpstr>The end-to-end supply chain</vt:lpstr>
      <vt:lpstr>Supply Chain Management is..</vt:lpstr>
      <vt:lpstr>Achieving an integrated supply chain</vt:lpstr>
      <vt:lpstr>Functional Silos</vt:lpstr>
      <vt:lpstr>Achieving an integrated supply chain</vt:lpstr>
      <vt:lpstr>From Functions to Processes: creating an integrated ‘supply chain’ within the company</vt:lpstr>
      <vt:lpstr>From a Single company to a Supply Chain perspective</vt:lpstr>
      <vt:lpstr>The goal of SCM is:</vt:lpstr>
      <vt:lpstr>Designing a Responsive Supply Chain Five Key concepts:</vt:lpstr>
      <vt:lpstr>PowerPoint Presentation</vt:lpstr>
      <vt:lpstr>E.G. Consider demand volume ….</vt:lpstr>
      <vt:lpstr>PowerPoint Presentation</vt:lpstr>
      <vt:lpstr>PowerPoint Presentation</vt:lpstr>
      <vt:lpstr>Demand and supply characteristics determine SC strategy</vt:lpstr>
      <vt:lpstr>“One size does not fit all”</vt:lpstr>
      <vt:lpstr>2. The de-coupling point</vt:lpstr>
      <vt:lpstr>2. De-coupling point</vt:lpstr>
      <vt:lpstr>Traditional Apparel Business Process</vt:lpstr>
      <vt:lpstr>The problem with lead-time</vt:lpstr>
      <vt:lpstr>PowerPoint Presentation</vt:lpstr>
      <vt:lpstr>PowerPoint Presentation</vt:lpstr>
      <vt:lpstr>PowerPoint Presentation</vt:lpstr>
      <vt:lpstr>Case: Dell Computers</vt:lpstr>
      <vt:lpstr>‘One size never fits all’</vt:lpstr>
      <vt:lpstr>Designing a Responsive Supply Chain Five Key concepts:</vt:lpstr>
      <vt:lpstr>What is Logistics?</vt:lpstr>
      <vt:lpstr>The goal of Logistics</vt:lpstr>
      <vt:lpstr>Reasons why companies often Outsource Logistics </vt:lpstr>
      <vt:lpstr>Who are Logistics Service Providers?</vt:lpstr>
      <vt:lpstr>Problems with Outsourcing</vt:lpstr>
      <vt:lpstr>Classifying logistics companies</vt:lpstr>
      <vt:lpstr>Working with Logistics Service Providers Two case studies on how service provider improves competitiveness of adidas and nortel networks</vt:lpstr>
      <vt:lpstr>Working with Logistics Service Providers:   an example of  Strategic Collaboration</vt:lpstr>
      <vt:lpstr>Fourth party logistics (4PL®)</vt:lpstr>
      <vt:lpstr>PowerPoint Presentation</vt:lpstr>
      <vt:lpstr>Outsourcing can go wrong!</vt:lpstr>
      <vt:lpstr>Final thought: The Supply Chain is the Business</vt:lpstr>
      <vt:lpstr>Further Reading: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cr114</dc:creator>
  <cp:lastModifiedBy>Sally North</cp:lastModifiedBy>
  <cp:revision>142</cp:revision>
  <dcterms:created xsi:type="dcterms:W3CDTF">2010-09-09T14:02:46Z</dcterms:created>
  <dcterms:modified xsi:type="dcterms:W3CDTF">2016-05-17T21:45:19Z</dcterms:modified>
</cp:coreProperties>
</file>